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tmp" ContentType="image/p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6" r:id="rId1"/>
  </p:sldMasterIdLst>
  <p:sldIdLst>
    <p:sldId id="256" r:id="rId2"/>
    <p:sldId id="257" r:id="rId3"/>
    <p:sldId id="260" r:id="rId4"/>
    <p:sldId id="262" r:id="rId5"/>
    <p:sldId id="263" r:id="rId6"/>
    <p:sldId id="264" r:id="rId7"/>
    <p:sldId id="266" r:id="rId8"/>
    <p:sldId id="265" r:id="rId9"/>
    <p:sldId id="269" r:id="rId10"/>
    <p:sldId id="276" r:id="rId11"/>
    <p:sldId id="270" r:id="rId12"/>
    <p:sldId id="273" r:id="rId13"/>
    <p:sldId id="267" r:id="rId14"/>
    <p:sldId id="268" r:id="rId15"/>
    <p:sldId id="274" r:id="rId16"/>
    <p:sldId id="272"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[Dashboard bank analytics.xlsx]KPI-1!PivotTable2</c:name>
    <c:fmtId val="10"/>
  </c:pivotSource>
  <c:chart>
    <c:title>
      <c:tx>
        <c:rich>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r>
              <a:rPr lang="en-IN"/>
              <a:t>Yearwise loan amount status</a:t>
            </a:r>
          </a:p>
        </c:rich>
      </c:tx>
      <c:layout>
        <c:manualLayout>
          <c:xMode val="edge"/>
          <c:yMode val="edge"/>
          <c:x val="0.26841666666666669"/>
          <c:y val="5.4007521121333238E-2"/>
        </c:manualLayout>
      </c:layout>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ivotFmts>
      <c:pivotFmt>
        <c:idx val="0"/>
        <c:spPr>
          <a:pattFill prst="ltUpDiag">
            <a:fgClr>
              <a:schemeClr val="accent4"/>
            </a:fgClr>
            <a:bgClr>
              <a:schemeClr val="lt1"/>
            </a:bgClr>
          </a:pattFill>
          <a:ln>
            <a:noFill/>
          </a:ln>
          <a:effectLst/>
        </c:spPr>
        <c:marker>
          <c:symbol val="none"/>
        </c:marker>
        <c:dLbl>
          <c:idx val="0"/>
          <c:spPr>
            <a:solidFill>
              <a:schemeClr val="accent4">
                <a:alpha val="7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pattFill prst="ltUpDiag">
            <a:fgClr>
              <a:schemeClr val="accent4"/>
            </a:fgClr>
            <a:bgClr>
              <a:schemeClr val="lt1"/>
            </a:bgClr>
          </a:pattFill>
          <a:ln>
            <a:noFill/>
          </a:ln>
          <a:effectLst/>
        </c:spPr>
        <c:marker>
          <c:symbol val="none"/>
        </c:marker>
        <c:dLbl>
          <c:idx val="0"/>
          <c:spPr>
            <a:solidFill>
              <a:schemeClr val="accent4">
                <a:alpha val="7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pattFill prst="ltUpDiag">
            <a:fgClr>
              <a:schemeClr val="accent4"/>
            </a:fgClr>
            <a:bgClr>
              <a:schemeClr val="lt1"/>
            </a:bgClr>
          </a:pattFill>
          <a:ln>
            <a:noFill/>
          </a:ln>
          <a:effectLst/>
        </c:spPr>
        <c:marker>
          <c:symbol val="none"/>
        </c:marker>
        <c:dLbl>
          <c:idx val="0"/>
          <c:spPr>
            <a:solidFill>
              <a:schemeClr val="accent4">
                <a:alpha val="7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3815048118985127"/>
          <c:y val="0.21497955001718719"/>
          <c:w val="0.83129396325459315"/>
          <c:h val="0.60339212488482219"/>
        </c:manualLayout>
      </c:layout>
      <c:barChart>
        <c:barDir val="col"/>
        <c:grouping val="clustered"/>
        <c:varyColors val="0"/>
        <c:ser>
          <c:idx val="0"/>
          <c:order val="0"/>
          <c:tx>
            <c:strRef>
              <c:f>'KPI-1'!$B$3</c:f>
              <c:strCache>
                <c:ptCount val="1"/>
                <c:pt idx="0">
                  <c:v>Total</c:v>
                </c:pt>
              </c:strCache>
            </c:strRef>
          </c:tx>
          <c:spPr>
            <a:pattFill prst="ltUpDiag">
              <a:fgClr>
                <a:schemeClr val="accent4"/>
              </a:fgClr>
              <a:bgClr>
                <a:schemeClr val="lt1"/>
              </a:bgClr>
            </a:pattFill>
            <a:ln>
              <a:noFill/>
            </a:ln>
            <a:effectLst/>
          </c:spPr>
          <c:invertIfNegative val="0"/>
          <c:dLbls>
            <c:spPr>
              <a:solidFill>
                <a:schemeClr val="accent4">
                  <a:alpha val="7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4">
                          <a:lumMod val="60000"/>
                          <a:lumOff val="40000"/>
                        </a:schemeClr>
                      </a:solidFill>
                    </a:ln>
                    <a:effectLst/>
                  </c:spPr>
                </c15:leaderLines>
              </c:ext>
            </c:extLst>
          </c:dLbls>
          <c:cat>
            <c:strRef>
              <c:f>'KPI-1'!$A$4:$A$9</c:f>
              <c:strCache>
                <c:ptCount val="5"/>
                <c:pt idx="0">
                  <c:v>2007</c:v>
                </c:pt>
                <c:pt idx="1">
                  <c:v>2008</c:v>
                </c:pt>
                <c:pt idx="2">
                  <c:v>2009</c:v>
                </c:pt>
                <c:pt idx="3">
                  <c:v>2010</c:v>
                </c:pt>
                <c:pt idx="4">
                  <c:v>2011</c:v>
                </c:pt>
              </c:strCache>
            </c:strRef>
          </c:cat>
          <c:val>
            <c:numRef>
              <c:f>'KPI-1'!$B$4:$B$9</c:f>
              <c:numCache>
                <c:formatCode>General</c:formatCode>
                <c:ptCount val="5"/>
                <c:pt idx="0">
                  <c:v>2219275</c:v>
                </c:pt>
                <c:pt idx="1">
                  <c:v>14390275</c:v>
                </c:pt>
                <c:pt idx="2">
                  <c:v>46436325</c:v>
                </c:pt>
                <c:pt idx="3">
                  <c:v>122050200</c:v>
                </c:pt>
                <c:pt idx="4">
                  <c:v>260506575</c:v>
                </c:pt>
              </c:numCache>
            </c:numRef>
          </c:val>
          <c:extLst>
            <c:ext xmlns:c16="http://schemas.microsoft.com/office/drawing/2014/chart" uri="{C3380CC4-5D6E-409C-BE32-E72D297353CC}">
              <c16:uniqueId val="{00000000-A7F0-4A22-89DB-66E0E405CEDE}"/>
            </c:ext>
          </c:extLst>
        </c:ser>
        <c:dLbls>
          <c:dLblPos val="outEnd"/>
          <c:showLegendKey val="0"/>
          <c:showVal val="1"/>
          <c:showCatName val="0"/>
          <c:showSerName val="0"/>
          <c:showPercent val="0"/>
          <c:showBubbleSize val="0"/>
        </c:dLbls>
        <c:gapWidth val="269"/>
        <c:overlap val="-20"/>
        <c:axId val="538218575"/>
        <c:axId val="538222735"/>
      </c:barChart>
      <c:catAx>
        <c:axId val="538218575"/>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w="3175" cap="flat" cmpd="sng" algn="ctr">
            <a:solidFill>
              <a:schemeClr val="accent4">
                <a:lumMod val="60000"/>
                <a:lumOff val="40000"/>
              </a:schemeClr>
            </a:solidFill>
            <a:round/>
          </a:ln>
          <a:effectLst/>
        </c:spPr>
        <c:txPr>
          <a:bodyPr rot="-60000000" spcFirstLastPara="1" vertOverflow="ellipsis" vert="horz" wrap="square" anchor="ctr" anchorCtr="1"/>
          <a:lstStyle/>
          <a:p>
            <a:pPr>
              <a:defRPr sz="1064" b="0" i="0" u="none" strike="noStrike" kern="1200" cap="all" spc="150" normalizeH="0" baseline="0">
                <a:solidFill>
                  <a:schemeClr val="lt1"/>
                </a:solidFill>
                <a:latin typeface="+mn-lt"/>
                <a:ea typeface="+mn-ea"/>
                <a:cs typeface="+mn-cs"/>
              </a:defRPr>
            </a:pPr>
            <a:endParaRPr lang="en-US"/>
          </a:p>
        </c:txPr>
        <c:crossAx val="538222735"/>
        <c:crosses val="autoZero"/>
        <c:auto val="1"/>
        <c:lblAlgn val="ctr"/>
        <c:lblOffset val="100"/>
        <c:noMultiLvlLbl val="0"/>
      </c:catAx>
      <c:valAx>
        <c:axId val="53822273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538218575"/>
        <c:crosses val="autoZero"/>
        <c:crossBetween val="between"/>
        <c:dispUnits>
          <c:builtInUnit val="millions"/>
          <c:dispUnitsLbl>
            <c:spPr>
              <a:noFill/>
              <a:ln>
                <a:noFill/>
              </a:ln>
              <a:effectLst/>
            </c:spPr>
            <c:txPr>
              <a:bodyPr rot="-5400000" spcFirstLastPara="1" vertOverflow="ellipsis" vert="horz" wrap="square" anchor="ctr" anchorCtr="1"/>
              <a:lstStyle/>
              <a:p>
                <a:pPr>
                  <a:defRPr sz="1197" b="1" i="0" u="none" strike="noStrike" kern="1200" baseline="0">
                    <a:solidFill>
                      <a:schemeClr val="lt1"/>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4"/>
    </a:solidFill>
    <a:ln w="9525" cap="flat" cmpd="sng" algn="ctr">
      <a:solidFill>
        <a:schemeClr val="accent4"/>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14">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styleClr val="auto"/>
    </cs:fillRef>
    <cs:effectRef idx="0"/>
    <cs:fontRef idx="minor">
      <a:schemeClr val="lt1"/>
    </cs:fontRef>
    <cs:spPr>
      <a:solidFill>
        <a:schemeClr val="phClr">
          <a:alpha val="70000"/>
        </a:schemeClr>
      </a:solidFill>
    </cs:spPr>
    <cs:defRPr sz="1197"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C04D6F-31C8-4CE9-AFDA-B7082768F7CE}" type="doc">
      <dgm:prSet loTypeId="urn:microsoft.com/office/officeart/2005/8/layout/vList2" loCatId="list" qsTypeId="urn:microsoft.com/office/officeart/2005/8/quickstyle/3d4" qsCatId="3D" csTypeId="urn:microsoft.com/office/officeart/2005/8/colors/accent1_2" csCatId="accent1" phldr="1"/>
      <dgm:spPr/>
      <dgm:t>
        <a:bodyPr/>
        <a:lstStyle/>
        <a:p>
          <a:endParaRPr lang="en-IN"/>
        </a:p>
      </dgm:t>
    </dgm:pt>
    <dgm:pt modelId="{CD3ADC6B-2443-4D49-81CE-7979AB881E61}">
      <dgm:prSet custT="1"/>
      <dgm:spPr/>
      <dgm:t>
        <a:bodyPr/>
        <a:lstStyle/>
        <a:p>
          <a:pPr algn="ctr"/>
          <a:endParaRPr lang="en-IN" sz="3200" b="1" i="0" dirty="0">
            <a:solidFill>
              <a:srgbClr val="002060"/>
            </a:solidFill>
            <a:latin typeface="Arial Rounded MT Bold" panose="020F0704030504030204" pitchFamily="34" charset="0"/>
          </a:endParaRPr>
        </a:p>
        <a:p>
          <a:pPr algn="ctr"/>
          <a:endParaRPr lang="en-IN" sz="3200" b="1" i="0" dirty="0">
            <a:solidFill>
              <a:srgbClr val="002060"/>
            </a:solidFill>
            <a:latin typeface="Arial Rounded MT Bold" panose="020F0704030504030204" pitchFamily="34" charset="0"/>
          </a:endParaRPr>
        </a:p>
        <a:p>
          <a:pPr algn="ctr"/>
          <a:r>
            <a:rPr lang="en-IN" sz="3200" b="1" i="0" dirty="0">
              <a:solidFill>
                <a:srgbClr val="002060"/>
              </a:solidFill>
              <a:latin typeface="Arial Rounded MT Bold" panose="020F0704030504030204" pitchFamily="34" charset="0"/>
            </a:rPr>
            <a:t>BANK LOAN ANALYTICS</a:t>
          </a:r>
          <a:br>
            <a:rPr lang="en-IN" sz="2400" b="0" i="0" dirty="0">
              <a:solidFill>
                <a:srgbClr val="002060"/>
              </a:solidFill>
            </a:rPr>
          </a:br>
          <a:br>
            <a:rPr lang="en-IN" sz="2400" b="0" i="0" dirty="0">
              <a:solidFill>
                <a:srgbClr val="002060"/>
              </a:solidFill>
            </a:rPr>
          </a:br>
          <a:r>
            <a:rPr lang="en-IN" sz="2800" b="1" i="0" dirty="0">
              <a:solidFill>
                <a:srgbClr val="002060"/>
              </a:solidFill>
            </a:rPr>
            <a:t>Presented By Group-2</a:t>
          </a:r>
          <a:br>
            <a:rPr lang="en-IN" sz="2400" b="1" i="0" dirty="0">
              <a:solidFill>
                <a:srgbClr val="002060"/>
              </a:solidFill>
            </a:rPr>
          </a:br>
          <a:br>
            <a:rPr lang="en-IN" sz="2400" b="1" i="0" dirty="0">
              <a:solidFill>
                <a:srgbClr val="002060"/>
              </a:solidFill>
            </a:rPr>
          </a:br>
          <a:br>
            <a:rPr lang="en-IN" sz="2400" b="1" i="0" dirty="0"/>
          </a:br>
          <a:br>
            <a:rPr lang="en-IN" sz="2400" b="1" i="0" dirty="0"/>
          </a:br>
          <a:endParaRPr lang="en-IN" sz="2400" dirty="0"/>
        </a:p>
      </dgm:t>
    </dgm:pt>
    <dgm:pt modelId="{F1579A77-6301-4605-A3A2-60A8E6F3966C}" type="parTrans" cxnId="{80CF3E84-2319-4ACE-B625-E21C7BF1C23F}">
      <dgm:prSet/>
      <dgm:spPr/>
      <dgm:t>
        <a:bodyPr/>
        <a:lstStyle/>
        <a:p>
          <a:endParaRPr lang="en-IN"/>
        </a:p>
      </dgm:t>
    </dgm:pt>
    <dgm:pt modelId="{C7A2F53A-9DBC-4533-922F-A2AD13F0BE2B}" type="sibTrans" cxnId="{80CF3E84-2319-4ACE-B625-E21C7BF1C23F}">
      <dgm:prSet/>
      <dgm:spPr/>
      <dgm:t>
        <a:bodyPr/>
        <a:lstStyle/>
        <a:p>
          <a:endParaRPr lang="en-IN"/>
        </a:p>
      </dgm:t>
    </dgm:pt>
    <dgm:pt modelId="{2A119C32-E4F1-466A-9DF5-5970F4B34FD2}" type="pres">
      <dgm:prSet presAssocID="{0AC04D6F-31C8-4CE9-AFDA-B7082768F7CE}" presName="linear" presStyleCnt="0">
        <dgm:presLayoutVars>
          <dgm:animLvl val="lvl"/>
          <dgm:resizeHandles val="exact"/>
        </dgm:presLayoutVars>
      </dgm:prSet>
      <dgm:spPr/>
    </dgm:pt>
    <dgm:pt modelId="{F8F5A20A-3A3B-48BC-B0B2-9201DB1FAA95}" type="pres">
      <dgm:prSet presAssocID="{CD3ADC6B-2443-4D49-81CE-7979AB881E61}" presName="parentText" presStyleLbl="node1" presStyleIdx="0" presStyleCnt="1">
        <dgm:presLayoutVars>
          <dgm:chMax val="0"/>
          <dgm:bulletEnabled val="1"/>
        </dgm:presLayoutVars>
      </dgm:prSet>
      <dgm:spPr/>
    </dgm:pt>
  </dgm:ptLst>
  <dgm:cxnLst>
    <dgm:cxn modelId="{90168673-42C7-4515-A774-2B47D1B62AE2}" type="presOf" srcId="{CD3ADC6B-2443-4D49-81CE-7979AB881E61}" destId="{F8F5A20A-3A3B-48BC-B0B2-9201DB1FAA95}" srcOrd="0" destOrd="0" presId="urn:microsoft.com/office/officeart/2005/8/layout/vList2"/>
    <dgm:cxn modelId="{80CF3E84-2319-4ACE-B625-E21C7BF1C23F}" srcId="{0AC04D6F-31C8-4CE9-AFDA-B7082768F7CE}" destId="{CD3ADC6B-2443-4D49-81CE-7979AB881E61}" srcOrd="0" destOrd="0" parTransId="{F1579A77-6301-4605-A3A2-60A8E6F3966C}" sibTransId="{C7A2F53A-9DBC-4533-922F-A2AD13F0BE2B}"/>
    <dgm:cxn modelId="{16A0F9A7-4D82-4278-821E-792571DBF27D}" type="presOf" srcId="{0AC04D6F-31C8-4CE9-AFDA-B7082768F7CE}" destId="{2A119C32-E4F1-466A-9DF5-5970F4B34FD2}" srcOrd="0" destOrd="0" presId="urn:microsoft.com/office/officeart/2005/8/layout/vList2"/>
    <dgm:cxn modelId="{2E9A0DF7-2702-4BC9-A123-1751A916E7F2}" type="presParOf" srcId="{2A119C32-E4F1-466A-9DF5-5970F4B34FD2}" destId="{F8F5A20A-3A3B-48BC-B0B2-9201DB1FAA9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59DE32-34C7-422B-BAB1-11EDB665B9AD}" type="doc">
      <dgm:prSet loTypeId="urn:microsoft.com/office/officeart/2005/8/layout/vList2" loCatId="list" qsTypeId="urn:microsoft.com/office/officeart/2005/8/quickstyle/simple1" qsCatId="simple" csTypeId="urn:microsoft.com/office/officeart/2005/8/colors/colorful4" csCatId="colorful"/>
      <dgm:spPr/>
      <dgm:t>
        <a:bodyPr/>
        <a:lstStyle/>
        <a:p>
          <a:endParaRPr lang="en-IN"/>
        </a:p>
      </dgm:t>
    </dgm:pt>
    <dgm:pt modelId="{8A888204-AF2D-42BA-896A-3BB58D4FCD0F}">
      <dgm:prSet/>
      <dgm:spPr/>
      <dgm:t>
        <a:bodyPr/>
        <a:lstStyle/>
        <a:p>
          <a:r>
            <a:rPr lang="en-IN" b="1"/>
            <a:t>Team Members</a:t>
          </a:r>
          <a:endParaRPr lang="en-IN"/>
        </a:p>
      </dgm:t>
    </dgm:pt>
    <dgm:pt modelId="{0FFFF55E-AC7B-4D12-B98F-53F38679F65F}" type="parTrans" cxnId="{0BEE0EE5-3CB5-4AA7-9A7F-344C811BDDDA}">
      <dgm:prSet/>
      <dgm:spPr/>
      <dgm:t>
        <a:bodyPr/>
        <a:lstStyle/>
        <a:p>
          <a:endParaRPr lang="en-IN"/>
        </a:p>
      </dgm:t>
    </dgm:pt>
    <dgm:pt modelId="{DD0F59A0-CE93-4D66-8840-F5E160CBCCEE}" type="sibTrans" cxnId="{0BEE0EE5-3CB5-4AA7-9A7F-344C811BDDDA}">
      <dgm:prSet/>
      <dgm:spPr/>
      <dgm:t>
        <a:bodyPr/>
        <a:lstStyle/>
        <a:p>
          <a:endParaRPr lang="en-IN"/>
        </a:p>
      </dgm:t>
    </dgm:pt>
    <dgm:pt modelId="{3C688382-164F-42F5-8AE8-8AC54125D664}">
      <dgm:prSet/>
      <dgm:spPr/>
      <dgm:t>
        <a:bodyPr/>
        <a:lstStyle/>
        <a:p>
          <a:r>
            <a:rPr lang="en-IN" b="1" dirty="0"/>
            <a:t>Triveni  </a:t>
          </a:r>
          <a:endParaRPr lang="en-IN" dirty="0"/>
        </a:p>
      </dgm:t>
    </dgm:pt>
    <dgm:pt modelId="{F41B40A6-2E3B-4671-A1F4-A3BC7ED99B21}" type="parTrans" cxnId="{AB3474FF-EF63-40C4-8782-B62B321A90EA}">
      <dgm:prSet/>
      <dgm:spPr/>
      <dgm:t>
        <a:bodyPr/>
        <a:lstStyle/>
        <a:p>
          <a:endParaRPr lang="en-IN"/>
        </a:p>
      </dgm:t>
    </dgm:pt>
    <dgm:pt modelId="{1366F3EC-9485-429A-AB48-F5A75E4E7C07}" type="sibTrans" cxnId="{AB3474FF-EF63-40C4-8782-B62B321A90EA}">
      <dgm:prSet/>
      <dgm:spPr/>
      <dgm:t>
        <a:bodyPr/>
        <a:lstStyle/>
        <a:p>
          <a:endParaRPr lang="en-IN"/>
        </a:p>
      </dgm:t>
    </dgm:pt>
    <dgm:pt modelId="{C48250E0-44FC-434F-94FE-1AC5B447D5A3}">
      <dgm:prSet/>
      <dgm:spPr/>
      <dgm:t>
        <a:bodyPr/>
        <a:lstStyle/>
        <a:p>
          <a:r>
            <a:rPr lang="en-IN" b="1"/>
            <a:t>Ansh  </a:t>
          </a:r>
          <a:endParaRPr lang="en-IN"/>
        </a:p>
      </dgm:t>
    </dgm:pt>
    <dgm:pt modelId="{97DAE836-465D-4030-A7DE-556D8D1A2673}" type="parTrans" cxnId="{818C9016-5F1A-4BD2-90F5-A7CB404F8CE8}">
      <dgm:prSet/>
      <dgm:spPr/>
      <dgm:t>
        <a:bodyPr/>
        <a:lstStyle/>
        <a:p>
          <a:endParaRPr lang="en-IN"/>
        </a:p>
      </dgm:t>
    </dgm:pt>
    <dgm:pt modelId="{8F33DE0A-946F-45BE-989B-E2D49C2D161D}" type="sibTrans" cxnId="{818C9016-5F1A-4BD2-90F5-A7CB404F8CE8}">
      <dgm:prSet/>
      <dgm:spPr/>
      <dgm:t>
        <a:bodyPr/>
        <a:lstStyle/>
        <a:p>
          <a:endParaRPr lang="en-IN"/>
        </a:p>
      </dgm:t>
    </dgm:pt>
    <dgm:pt modelId="{106A6CC2-B257-448A-9330-1045C0814BB7}" type="pres">
      <dgm:prSet presAssocID="{8859DE32-34C7-422B-BAB1-11EDB665B9AD}" presName="linear" presStyleCnt="0">
        <dgm:presLayoutVars>
          <dgm:animLvl val="lvl"/>
          <dgm:resizeHandles val="exact"/>
        </dgm:presLayoutVars>
      </dgm:prSet>
      <dgm:spPr/>
    </dgm:pt>
    <dgm:pt modelId="{2CF2E975-C4D7-41E8-8E9E-1D11C80EF6D7}" type="pres">
      <dgm:prSet presAssocID="{8A888204-AF2D-42BA-896A-3BB58D4FCD0F}" presName="parentText" presStyleLbl="node1" presStyleIdx="0" presStyleCnt="3">
        <dgm:presLayoutVars>
          <dgm:chMax val="0"/>
          <dgm:bulletEnabled val="1"/>
        </dgm:presLayoutVars>
      </dgm:prSet>
      <dgm:spPr/>
    </dgm:pt>
    <dgm:pt modelId="{5E5EC405-2DD8-4174-8303-C3191CB7E5BF}" type="pres">
      <dgm:prSet presAssocID="{DD0F59A0-CE93-4D66-8840-F5E160CBCCEE}" presName="spacer" presStyleCnt="0"/>
      <dgm:spPr/>
    </dgm:pt>
    <dgm:pt modelId="{0FE1DA67-3F87-4AD2-B75B-85D3949A1334}" type="pres">
      <dgm:prSet presAssocID="{3C688382-164F-42F5-8AE8-8AC54125D664}" presName="parentText" presStyleLbl="node1" presStyleIdx="1" presStyleCnt="3" custLinFactY="11338" custLinFactNeighborX="1727" custLinFactNeighborY="100000">
        <dgm:presLayoutVars>
          <dgm:chMax val="0"/>
          <dgm:bulletEnabled val="1"/>
        </dgm:presLayoutVars>
      </dgm:prSet>
      <dgm:spPr/>
    </dgm:pt>
    <dgm:pt modelId="{1A29D6B1-7811-42CC-9B10-0D013117D67F}" type="pres">
      <dgm:prSet presAssocID="{1366F3EC-9485-429A-AB48-F5A75E4E7C07}" presName="spacer" presStyleCnt="0"/>
      <dgm:spPr/>
    </dgm:pt>
    <dgm:pt modelId="{84006E80-3FE5-487B-B200-82F6FBA14408}" type="pres">
      <dgm:prSet presAssocID="{C48250E0-44FC-434F-94FE-1AC5B447D5A3}" presName="parentText" presStyleLbl="node1" presStyleIdx="2" presStyleCnt="3" custLinFactY="19243" custLinFactNeighborX="1727" custLinFactNeighborY="100000">
        <dgm:presLayoutVars>
          <dgm:chMax val="0"/>
          <dgm:bulletEnabled val="1"/>
        </dgm:presLayoutVars>
      </dgm:prSet>
      <dgm:spPr/>
    </dgm:pt>
  </dgm:ptLst>
  <dgm:cxnLst>
    <dgm:cxn modelId="{818C9016-5F1A-4BD2-90F5-A7CB404F8CE8}" srcId="{8859DE32-34C7-422B-BAB1-11EDB665B9AD}" destId="{C48250E0-44FC-434F-94FE-1AC5B447D5A3}" srcOrd="2" destOrd="0" parTransId="{97DAE836-465D-4030-A7DE-556D8D1A2673}" sibTransId="{8F33DE0A-946F-45BE-989B-E2D49C2D161D}"/>
    <dgm:cxn modelId="{25DB982F-7416-4394-B569-30ABBF62088B}" type="presOf" srcId="{C48250E0-44FC-434F-94FE-1AC5B447D5A3}" destId="{84006E80-3FE5-487B-B200-82F6FBA14408}" srcOrd="0" destOrd="0" presId="urn:microsoft.com/office/officeart/2005/8/layout/vList2"/>
    <dgm:cxn modelId="{C7A7485B-41A8-4F99-8993-8D942388C0D2}" type="presOf" srcId="{8A888204-AF2D-42BA-896A-3BB58D4FCD0F}" destId="{2CF2E975-C4D7-41E8-8E9E-1D11C80EF6D7}" srcOrd="0" destOrd="0" presId="urn:microsoft.com/office/officeart/2005/8/layout/vList2"/>
    <dgm:cxn modelId="{3BAA8E47-98FB-4D93-AB56-763C3259D0F7}" type="presOf" srcId="{8859DE32-34C7-422B-BAB1-11EDB665B9AD}" destId="{106A6CC2-B257-448A-9330-1045C0814BB7}" srcOrd="0" destOrd="0" presId="urn:microsoft.com/office/officeart/2005/8/layout/vList2"/>
    <dgm:cxn modelId="{2D8F14A9-01E6-4314-A1C3-D0B1A70A34BC}" type="presOf" srcId="{3C688382-164F-42F5-8AE8-8AC54125D664}" destId="{0FE1DA67-3F87-4AD2-B75B-85D3949A1334}" srcOrd="0" destOrd="0" presId="urn:microsoft.com/office/officeart/2005/8/layout/vList2"/>
    <dgm:cxn modelId="{0BEE0EE5-3CB5-4AA7-9A7F-344C811BDDDA}" srcId="{8859DE32-34C7-422B-BAB1-11EDB665B9AD}" destId="{8A888204-AF2D-42BA-896A-3BB58D4FCD0F}" srcOrd="0" destOrd="0" parTransId="{0FFFF55E-AC7B-4D12-B98F-53F38679F65F}" sibTransId="{DD0F59A0-CE93-4D66-8840-F5E160CBCCEE}"/>
    <dgm:cxn modelId="{AB3474FF-EF63-40C4-8782-B62B321A90EA}" srcId="{8859DE32-34C7-422B-BAB1-11EDB665B9AD}" destId="{3C688382-164F-42F5-8AE8-8AC54125D664}" srcOrd="1" destOrd="0" parTransId="{F41B40A6-2E3B-4671-A1F4-A3BC7ED99B21}" sibTransId="{1366F3EC-9485-429A-AB48-F5A75E4E7C07}"/>
    <dgm:cxn modelId="{479B33B0-1E93-4E9C-9095-2AB48F6F37D2}" type="presParOf" srcId="{106A6CC2-B257-448A-9330-1045C0814BB7}" destId="{2CF2E975-C4D7-41E8-8E9E-1D11C80EF6D7}" srcOrd="0" destOrd="0" presId="urn:microsoft.com/office/officeart/2005/8/layout/vList2"/>
    <dgm:cxn modelId="{65CFB341-7622-430A-88D1-04A78D419457}" type="presParOf" srcId="{106A6CC2-B257-448A-9330-1045C0814BB7}" destId="{5E5EC405-2DD8-4174-8303-C3191CB7E5BF}" srcOrd="1" destOrd="0" presId="urn:microsoft.com/office/officeart/2005/8/layout/vList2"/>
    <dgm:cxn modelId="{CEB7D1F2-45D2-41E5-9C7F-0362F14C6039}" type="presParOf" srcId="{106A6CC2-B257-448A-9330-1045C0814BB7}" destId="{0FE1DA67-3F87-4AD2-B75B-85D3949A1334}" srcOrd="2" destOrd="0" presId="urn:microsoft.com/office/officeart/2005/8/layout/vList2"/>
    <dgm:cxn modelId="{6B7C4A8A-E2C7-4BFF-9A5E-5444DBBF6766}" type="presParOf" srcId="{106A6CC2-B257-448A-9330-1045C0814BB7}" destId="{1A29D6B1-7811-42CC-9B10-0D013117D67F}" srcOrd="3" destOrd="0" presId="urn:microsoft.com/office/officeart/2005/8/layout/vList2"/>
    <dgm:cxn modelId="{82FA7185-7D55-4F60-BE5F-27C3D5CF7B38}" type="presParOf" srcId="{106A6CC2-B257-448A-9330-1045C0814BB7}" destId="{84006E80-3FE5-487B-B200-82F6FBA14408}" srcOrd="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4E44C4-1990-4AEA-8731-ADAB06C77F30}" type="doc">
      <dgm:prSet loTypeId="urn:microsoft.com/office/officeart/2005/8/layout/vList2" loCatId="list" qsTypeId="urn:microsoft.com/office/officeart/2005/8/quickstyle/simple1" qsCatId="simple" csTypeId="urn:microsoft.com/office/officeart/2005/8/colors/accent3_2" csCatId="accent3"/>
      <dgm:spPr/>
      <dgm:t>
        <a:bodyPr/>
        <a:lstStyle/>
        <a:p>
          <a:endParaRPr lang="en-IN"/>
        </a:p>
      </dgm:t>
    </dgm:pt>
    <dgm:pt modelId="{B1FC39AF-6008-4299-94FB-7E304509F88C}">
      <dgm:prSet/>
      <dgm:spPr/>
      <dgm:t>
        <a:bodyPr/>
        <a:lstStyle/>
        <a:p>
          <a:pPr algn="ctr"/>
          <a:r>
            <a:rPr lang="en-IN" b="0" i="0" dirty="0"/>
            <a:t>TOOLS</a:t>
          </a:r>
          <a:endParaRPr lang="en-IN" dirty="0"/>
        </a:p>
      </dgm:t>
    </dgm:pt>
    <dgm:pt modelId="{7C661D4C-393B-490C-AAB3-043D45BD486B}" type="parTrans" cxnId="{2094F520-C139-4BA5-AB1F-07CAB3FF3E0D}">
      <dgm:prSet/>
      <dgm:spPr/>
      <dgm:t>
        <a:bodyPr/>
        <a:lstStyle/>
        <a:p>
          <a:endParaRPr lang="en-IN"/>
        </a:p>
      </dgm:t>
    </dgm:pt>
    <dgm:pt modelId="{1C449ADF-48F6-497A-9D33-EDEF7AD57E50}" type="sibTrans" cxnId="{2094F520-C139-4BA5-AB1F-07CAB3FF3E0D}">
      <dgm:prSet/>
      <dgm:spPr/>
      <dgm:t>
        <a:bodyPr/>
        <a:lstStyle/>
        <a:p>
          <a:endParaRPr lang="en-IN"/>
        </a:p>
      </dgm:t>
    </dgm:pt>
    <dgm:pt modelId="{6867D95B-7AD2-4BD5-B312-C3D4B337E474}" type="pres">
      <dgm:prSet presAssocID="{404E44C4-1990-4AEA-8731-ADAB06C77F30}" presName="linear" presStyleCnt="0">
        <dgm:presLayoutVars>
          <dgm:animLvl val="lvl"/>
          <dgm:resizeHandles val="exact"/>
        </dgm:presLayoutVars>
      </dgm:prSet>
      <dgm:spPr/>
    </dgm:pt>
    <dgm:pt modelId="{0EF20ADD-DF33-436C-99F3-E6405C970AB6}" type="pres">
      <dgm:prSet presAssocID="{B1FC39AF-6008-4299-94FB-7E304509F88C}" presName="parentText" presStyleLbl="node1" presStyleIdx="0" presStyleCnt="1" custLinFactNeighborX="45053" custLinFactNeighborY="-20961">
        <dgm:presLayoutVars>
          <dgm:chMax val="0"/>
          <dgm:bulletEnabled val="1"/>
        </dgm:presLayoutVars>
      </dgm:prSet>
      <dgm:spPr/>
    </dgm:pt>
  </dgm:ptLst>
  <dgm:cxnLst>
    <dgm:cxn modelId="{2094F520-C139-4BA5-AB1F-07CAB3FF3E0D}" srcId="{404E44C4-1990-4AEA-8731-ADAB06C77F30}" destId="{B1FC39AF-6008-4299-94FB-7E304509F88C}" srcOrd="0" destOrd="0" parTransId="{7C661D4C-393B-490C-AAB3-043D45BD486B}" sibTransId="{1C449ADF-48F6-497A-9D33-EDEF7AD57E50}"/>
    <dgm:cxn modelId="{7086386A-99D5-4BA8-912F-9705D2278C13}" type="presOf" srcId="{404E44C4-1990-4AEA-8731-ADAB06C77F30}" destId="{6867D95B-7AD2-4BD5-B312-C3D4B337E474}" srcOrd="0" destOrd="0" presId="urn:microsoft.com/office/officeart/2005/8/layout/vList2"/>
    <dgm:cxn modelId="{F45B4353-35B9-4C2C-BC5A-2CBCD3ECFDC9}" type="presOf" srcId="{B1FC39AF-6008-4299-94FB-7E304509F88C}" destId="{0EF20ADD-DF33-436C-99F3-E6405C970AB6}" srcOrd="0" destOrd="0" presId="urn:microsoft.com/office/officeart/2005/8/layout/vList2"/>
    <dgm:cxn modelId="{92FDE9C5-C4A6-4B77-80E1-18D4B2ABDCD5}" type="presParOf" srcId="{6867D95B-7AD2-4BD5-B312-C3D4B337E474}" destId="{0EF20ADD-DF33-436C-99F3-E6405C970AB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1E2A1EEC-D72A-4CCE-A9CF-412CDFEF1810}" type="doc">
      <dgm:prSet loTypeId="urn:microsoft.com/office/officeart/2005/8/layout/vList2" loCatId="list" qsTypeId="urn:microsoft.com/office/officeart/2005/8/quickstyle/3d4" qsCatId="3D" csTypeId="urn:microsoft.com/office/officeart/2005/8/colors/colorful5" csCatId="colorful" phldr="1"/>
      <dgm:spPr/>
      <dgm:t>
        <a:bodyPr/>
        <a:lstStyle/>
        <a:p>
          <a:endParaRPr lang="en-IN"/>
        </a:p>
      </dgm:t>
    </dgm:pt>
    <dgm:pt modelId="{55F78D32-0391-42AA-984C-98337EEC0E87}">
      <dgm:prSet/>
      <dgm:spPr/>
      <dgm:t>
        <a:bodyPr/>
        <a:lstStyle/>
        <a:p>
          <a:pPr algn="ctr">
            <a:lnSpc>
              <a:spcPct val="100000"/>
            </a:lnSpc>
          </a:pPr>
          <a:r>
            <a:rPr lang="en-IN" dirty="0"/>
            <a:t>Microsoft Excel</a:t>
          </a:r>
        </a:p>
      </dgm:t>
    </dgm:pt>
    <dgm:pt modelId="{6F9F0AC5-27B2-41E9-A95B-40854BA3B47A}" type="parTrans" cxnId="{D8DC2A75-8F79-4F4F-8960-F007EEF24518}">
      <dgm:prSet/>
      <dgm:spPr/>
      <dgm:t>
        <a:bodyPr/>
        <a:lstStyle/>
        <a:p>
          <a:endParaRPr lang="en-IN"/>
        </a:p>
      </dgm:t>
    </dgm:pt>
    <dgm:pt modelId="{DB91FEA5-C5A4-4067-9D9E-9CC75368E473}" type="sibTrans" cxnId="{D8DC2A75-8F79-4F4F-8960-F007EEF24518}">
      <dgm:prSet/>
      <dgm:spPr/>
      <dgm:t>
        <a:bodyPr/>
        <a:lstStyle/>
        <a:p>
          <a:endParaRPr lang="en-IN"/>
        </a:p>
      </dgm:t>
    </dgm:pt>
    <dgm:pt modelId="{C2FF0E22-BA95-4E2A-86F7-65AF14E7AE8D}">
      <dgm:prSet/>
      <dgm:spPr/>
      <dgm:t>
        <a:bodyPr/>
        <a:lstStyle/>
        <a:p>
          <a:pPr algn="ctr"/>
          <a:r>
            <a:rPr lang="en-IN" dirty="0"/>
            <a:t>Microsoft Power BI</a:t>
          </a:r>
        </a:p>
      </dgm:t>
    </dgm:pt>
    <dgm:pt modelId="{A2C58A93-FA93-4BB6-A273-4C6679517F1B}" type="parTrans" cxnId="{788B62B2-8FD7-4BEF-ADA9-3839D5C1F436}">
      <dgm:prSet/>
      <dgm:spPr/>
      <dgm:t>
        <a:bodyPr/>
        <a:lstStyle/>
        <a:p>
          <a:endParaRPr lang="en-IN"/>
        </a:p>
      </dgm:t>
    </dgm:pt>
    <dgm:pt modelId="{B8B4C175-0A4D-4D77-99F3-99687C82608F}" type="sibTrans" cxnId="{788B62B2-8FD7-4BEF-ADA9-3839D5C1F436}">
      <dgm:prSet/>
      <dgm:spPr/>
      <dgm:t>
        <a:bodyPr/>
        <a:lstStyle/>
        <a:p>
          <a:endParaRPr lang="en-IN"/>
        </a:p>
      </dgm:t>
    </dgm:pt>
    <dgm:pt modelId="{02673C5F-DD65-4DB2-8AF0-3EF68861857E}">
      <dgm:prSet/>
      <dgm:spPr/>
      <dgm:t>
        <a:bodyPr/>
        <a:lstStyle/>
        <a:p>
          <a:pPr algn="ctr"/>
          <a:r>
            <a:rPr lang="en-IN" dirty="0"/>
            <a:t>Tableau</a:t>
          </a:r>
        </a:p>
      </dgm:t>
    </dgm:pt>
    <dgm:pt modelId="{F3C27253-A736-4570-995A-746937F83608}" type="parTrans" cxnId="{998426CD-19EA-4014-927A-59D65283E759}">
      <dgm:prSet/>
      <dgm:spPr/>
      <dgm:t>
        <a:bodyPr/>
        <a:lstStyle/>
        <a:p>
          <a:endParaRPr lang="en-IN"/>
        </a:p>
      </dgm:t>
    </dgm:pt>
    <dgm:pt modelId="{BDD73D66-C051-481F-AFEC-6384D6FB708B}" type="sibTrans" cxnId="{998426CD-19EA-4014-927A-59D65283E759}">
      <dgm:prSet/>
      <dgm:spPr/>
      <dgm:t>
        <a:bodyPr/>
        <a:lstStyle/>
        <a:p>
          <a:endParaRPr lang="en-IN"/>
        </a:p>
      </dgm:t>
    </dgm:pt>
    <dgm:pt modelId="{09AF62C3-CA48-4ACE-A2B4-A4925CBF623A}">
      <dgm:prSet/>
      <dgm:spPr/>
      <dgm:t>
        <a:bodyPr/>
        <a:lstStyle/>
        <a:p>
          <a:pPr algn="ctr"/>
          <a:r>
            <a:rPr lang="en-IN" dirty="0"/>
            <a:t>MySQL</a:t>
          </a:r>
        </a:p>
      </dgm:t>
    </dgm:pt>
    <dgm:pt modelId="{EB0D6C2E-3AA7-4992-B84B-C18A0FB39BBA}" type="parTrans" cxnId="{C72C260A-A6FF-4BC8-BB93-7AA3EB7DB7CF}">
      <dgm:prSet/>
      <dgm:spPr/>
      <dgm:t>
        <a:bodyPr/>
        <a:lstStyle/>
        <a:p>
          <a:endParaRPr lang="en-IN"/>
        </a:p>
      </dgm:t>
    </dgm:pt>
    <dgm:pt modelId="{BA179A34-3832-4FAD-8086-11D01B051124}" type="sibTrans" cxnId="{C72C260A-A6FF-4BC8-BB93-7AA3EB7DB7CF}">
      <dgm:prSet/>
      <dgm:spPr/>
      <dgm:t>
        <a:bodyPr/>
        <a:lstStyle/>
        <a:p>
          <a:endParaRPr lang="en-IN"/>
        </a:p>
      </dgm:t>
    </dgm:pt>
    <dgm:pt modelId="{C97AA133-F658-4170-B9EC-4560A12DAC81}" type="pres">
      <dgm:prSet presAssocID="{1E2A1EEC-D72A-4CCE-A9CF-412CDFEF1810}" presName="linear" presStyleCnt="0">
        <dgm:presLayoutVars>
          <dgm:animLvl val="lvl"/>
          <dgm:resizeHandles val="exact"/>
        </dgm:presLayoutVars>
      </dgm:prSet>
      <dgm:spPr/>
    </dgm:pt>
    <dgm:pt modelId="{13F518B8-3E12-46D1-9959-A3D5A873617F}" type="pres">
      <dgm:prSet presAssocID="{55F78D32-0391-42AA-984C-98337EEC0E87}" presName="parentText" presStyleLbl="node1" presStyleIdx="0" presStyleCnt="4" custLinFactY="-173274" custLinFactNeighborX="57" custLinFactNeighborY="-200000">
        <dgm:presLayoutVars>
          <dgm:chMax val="0"/>
          <dgm:bulletEnabled val="1"/>
        </dgm:presLayoutVars>
      </dgm:prSet>
      <dgm:spPr/>
    </dgm:pt>
    <dgm:pt modelId="{64828E9F-A527-4173-BEBD-7C165C9603CB}" type="pres">
      <dgm:prSet presAssocID="{DB91FEA5-C5A4-4067-9D9E-9CC75368E473}" presName="spacer" presStyleCnt="0"/>
      <dgm:spPr/>
    </dgm:pt>
    <dgm:pt modelId="{AACB089B-2B79-4BE8-8F84-8CA50483D728}" type="pres">
      <dgm:prSet presAssocID="{C2FF0E22-BA95-4E2A-86F7-65AF14E7AE8D}" presName="parentText" presStyleLbl="node1" presStyleIdx="1" presStyleCnt="4" custScaleY="105929" custLinFactY="-285" custLinFactNeighborX="34" custLinFactNeighborY="-100000">
        <dgm:presLayoutVars>
          <dgm:chMax val="0"/>
          <dgm:bulletEnabled val="1"/>
        </dgm:presLayoutVars>
      </dgm:prSet>
      <dgm:spPr/>
    </dgm:pt>
    <dgm:pt modelId="{680FBEE2-631F-4311-AE72-2EB8C52604A6}" type="pres">
      <dgm:prSet presAssocID="{B8B4C175-0A4D-4D77-99F3-99687C82608F}" presName="spacer" presStyleCnt="0"/>
      <dgm:spPr/>
    </dgm:pt>
    <dgm:pt modelId="{0140D167-0281-4A31-B340-5B03A53CF5BD}" type="pres">
      <dgm:prSet presAssocID="{02673C5F-DD65-4DB2-8AF0-3EF68861857E}" presName="parentText" presStyleLbl="node1" presStyleIdx="2" presStyleCnt="4" custLinFactNeighborX="34" custLinFactNeighborY="-99998">
        <dgm:presLayoutVars>
          <dgm:chMax val="0"/>
          <dgm:bulletEnabled val="1"/>
        </dgm:presLayoutVars>
      </dgm:prSet>
      <dgm:spPr/>
    </dgm:pt>
    <dgm:pt modelId="{533D4EB6-72B7-484E-8BD4-BA7EC5BE9B44}" type="pres">
      <dgm:prSet presAssocID="{BDD73D66-C051-481F-AFEC-6384D6FB708B}" presName="spacer" presStyleCnt="0"/>
      <dgm:spPr/>
    </dgm:pt>
    <dgm:pt modelId="{F3E1D8D7-8832-4A8B-8E46-382963E1DDAA}" type="pres">
      <dgm:prSet presAssocID="{09AF62C3-CA48-4ACE-A2B4-A4925CBF623A}" presName="parentText" presStyleLbl="node1" presStyleIdx="3" presStyleCnt="4">
        <dgm:presLayoutVars>
          <dgm:chMax val="0"/>
          <dgm:bulletEnabled val="1"/>
        </dgm:presLayoutVars>
      </dgm:prSet>
      <dgm:spPr/>
    </dgm:pt>
  </dgm:ptLst>
  <dgm:cxnLst>
    <dgm:cxn modelId="{C72C260A-A6FF-4BC8-BB93-7AA3EB7DB7CF}" srcId="{1E2A1EEC-D72A-4CCE-A9CF-412CDFEF1810}" destId="{09AF62C3-CA48-4ACE-A2B4-A4925CBF623A}" srcOrd="3" destOrd="0" parTransId="{EB0D6C2E-3AA7-4992-B84B-C18A0FB39BBA}" sibTransId="{BA179A34-3832-4FAD-8086-11D01B051124}"/>
    <dgm:cxn modelId="{F8AF4730-2B43-48B6-B28C-4CECD0B0F2C6}" type="presOf" srcId="{C2FF0E22-BA95-4E2A-86F7-65AF14E7AE8D}" destId="{AACB089B-2B79-4BE8-8F84-8CA50483D728}" srcOrd="0" destOrd="0" presId="urn:microsoft.com/office/officeart/2005/8/layout/vList2"/>
    <dgm:cxn modelId="{D8DC2A75-8F79-4F4F-8960-F007EEF24518}" srcId="{1E2A1EEC-D72A-4CCE-A9CF-412CDFEF1810}" destId="{55F78D32-0391-42AA-984C-98337EEC0E87}" srcOrd="0" destOrd="0" parTransId="{6F9F0AC5-27B2-41E9-A95B-40854BA3B47A}" sibTransId="{DB91FEA5-C5A4-4067-9D9E-9CC75368E473}"/>
    <dgm:cxn modelId="{209AE1AC-3895-4286-B037-E831F946A519}" type="presOf" srcId="{09AF62C3-CA48-4ACE-A2B4-A4925CBF623A}" destId="{F3E1D8D7-8832-4A8B-8E46-382963E1DDAA}" srcOrd="0" destOrd="0" presId="urn:microsoft.com/office/officeart/2005/8/layout/vList2"/>
    <dgm:cxn modelId="{788B62B2-8FD7-4BEF-ADA9-3839D5C1F436}" srcId="{1E2A1EEC-D72A-4CCE-A9CF-412CDFEF1810}" destId="{C2FF0E22-BA95-4E2A-86F7-65AF14E7AE8D}" srcOrd="1" destOrd="0" parTransId="{A2C58A93-FA93-4BB6-A273-4C6679517F1B}" sibTransId="{B8B4C175-0A4D-4D77-99F3-99687C82608F}"/>
    <dgm:cxn modelId="{49F75EBE-0466-450C-BD3D-742FC8D2B8DF}" type="presOf" srcId="{1E2A1EEC-D72A-4CCE-A9CF-412CDFEF1810}" destId="{C97AA133-F658-4170-B9EC-4560A12DAC81}" srcOrd="0" destOrd="0" presId="urn:microsoft.com/office/officeart/2005/8/layout/vList2"/>
    <dgm:cxn modelId="{998426CD-19EA-4014-927A-59D65283E759}" srcId="{1E2A1EEC-D72A-4CCE-A9CF-412CDFEF1810}" destId="{02673C5F-DD65-4DB2-8AF0-3EF68861857E}" srcOrd="2" destOrd="0" parTransId="{F3C27253-A736-4570-995A-746937F83608}" sibTransId="{BDD73D66-C051-481F-AFEC-6384D6FB708B}"/>
    <dgm:cxn modelId="{046873DC-81EB-41FC-B60B-122B0D9A8219}" type="presOf" srcId="{55F78D32-0391-42AA-984C-98337EEC0E87}" destId="{13F518B8-3E12-46D1-9959-A3D5A873617F}" srcOrd="0" destOrd="0" presId="urn:microsoft.com/office/officeart/2005/8/layout/vList2"/>
    <dgm:cxn modelId="{8925FFFA-5870-47B4-B790-FA0BDDC17DEE}" type="presOf" srcId="{02673C5F-DD65-4DB2-8AF0-3EF68861857E}" destId="{0140D167-0281-4A31-B340-5B03A53CF5BD}" srcOrd="0" destOrd="0" presId="urn:microsoft.com/office/officeart/2005/8/layout/vList2"/>
    <dgm:cxn modelId="{E9D5EAC5-2995-4E54-B552-14580994ED53}" type="presParOf" srcId="{C97AA133-F658-4170-B9EC-4560A12DAC81}" destId="{13F518B8-3E12-46D1-9959-A3D5A873617F}" srcOrd="0" destOrd="0" presId="urn:microsoft.com/office/officeart/2005/8/layout/vList2"/>
    <dgm:cxn modelId="{96C005F7-8BC2-4D66-9E56-9BDD663C48CB}" type="presParOf" srcId="{C97AA133-F658-4170-B9EC-4560A12DAC81}" destId="{64828E9F-A527-4173-BEBD-7C165C9603CB}" srcOrd="1" destOrd="0" presId="urn:microsoft.com/office/officeart/2005/8/layout/vList2"/>
    <dgm:cxn modelId="{28683715-90A4-4F8F-B1CF-EE593B2AB8D0}" type="presParOf" srcId="{C97AA133-F658-4170-B9EC-4560A12DAC81}" destId="{AACB089B-2B79-4BE8-8F84-8CA50483D728}" srcOrd="2" destOrd="0" presId="urn:microsoft.com/office/officeart/2005/8/layout/vList2"/>
    <dgm:cxn modelId="{A2A90FFD-E12C-42DC-AC96-E33517598B91}" type="presParOf" srcId="{C97AA133-F658-4170-B9EC-4560A12DAC81}" destId="{680FBEE2-631F-4311-AE72-2EB8C52604A6}" srcOrd="3" destOrd="0" presId="urn:microsoft.com/office/officeart/2005/8/layout/vList2"/>
    <dgm:cxn modelId="{7EEF47A8-3CB5-449A-A301-2B7CC21A1C26}" type="presParOf" srcId="{C97AA133-F658-4170-B9EC-4560A12DAC81}" destId="{0140D167-0281-4A31-B340-5B03A53CF5BD}" srcOrd="4" destOrd="0" presId="urn:microsoft.com/office/officeart/2005/8/layout/vList2"/>
    <dgm:cxn modelId="{AF26C890-81C8-428A-8B45-76E1B8C9D095}" type="presParOf" srcId="{C97AA133-F658-4170-B9EC-4560A12DAC81}" destId="{533D4EB6-72B7-484E-8BD4-BA7EC5BE9B44}" srcOrd="5" destOrd="0" presId="urn:microsoft.com/office/officeart/2005/8/layout/vList2"/>
    <dgm:cxn modelId="{81D8E020-ECD3-4DEE-B1DA-062AEDFB345B}" type="presParOf" srcId="{C97AA133-F658-4170-B9EC-4560A12DAC81}" destId="{F3E1D8D7-8832-4A8B-8E46-382963E1DDAA}"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AA60A5D-49F5-4C38-A1BC-16957D223C3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FB1644E3-502B-40A0-A5D4-A6D2ADAA1A40}">
      <dgm:prSet/>
      <dgm:spPr>
        <a:solidFill>
          <a:schemeClr val="tx2"/>
        </a:solidFill>
        <a:ln>
          <a:noFill/>
        </a:ln>
        <a:effectLst>
          <a:glow rad="635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nSpc>
              <a:spcPct val="100000"/>
            </a:lnSpc>
          </a:pPr>
          <a:r>
            <a:rPr lang="en-IN" b="0" i="0" dirty="0">
              <a:highlight>
                <a:srgbClr val="808080"/>
              </a:highlight>
            </a:rPr>
            <a:t>Total Loan Amount               -        $ 445.60 M</a:t>
          </a:r>
          <a:br>
            <a:rPr lang="en-IN" b="0" i="0" dirty="0">
              <a:highlight>
                <a:srgbClr val="808080"/>
              </a:highlight>
            </a:rPr>
          </a:br>
          <a:br>
            <a:rPr lang="en-IN" b="0" i="0" dirty="0">
              <a:highlight>
                <a:srgbClr val="808080"/>
              </a:highlight>
            </a:rPr>
          </a:br>
          <a:r>
            <a:rPr lang="en-IN" b="0" i="0" dirty="0">
              <a:solidFill>
                <a:schemeClr val="tx1"/>
              </a:solidFill>
              <a:highlight>
                <a:srgbClr val="808080"/>
              </a:highlight>
            </a:rPr>
            <a:t>Average Interest Rate           -             12.02%</a:t>
          </a:r>
          <a:br>
            <a:rPr lang="en-IN" b="0" i="0" dirty="0">
              <a:solidFill>
                <a:schemeClr val="tx1"/>
              </a:solidFill>
              <a:highlight>
                <a:srgbClr val="808080"/>
              </a:highlight>
            </a:rPr>
          </a:br>
          <a:br>
            <a:rPr lang="en-IN" b="0" i="0" dirty="0"/>
          </a:br>
          <a:r>
            <a:rPr lang="en-IN" b="0" i="0" dirty="0">
              <a:highlight>
                <a:srgbClr val="808080"/>
              </a:highlight>
            </a:rPr>
            <a:t>Total Fully paid Customers     -             32,950</a:t>
          </a:r>
          <a:br>
            <a:rPr lang="en-IN" b="0" i="0" dirty="0">
              <a:highlight>
                <a:srgbClr val="808080"/>
              </a:highlight>
            </a:rPr>
          </a:br>
          <a:br>
            <a:rPr lang="en-IN" b="0" i="0" dirty="0">
              <a:highlight>
                <a:srgbClr val="808080"/>
              </a:highlight>
            </a:rPr>
          </a:br>
          <a:r>
            <a:rPr lang="en-IN" b="0" i="0" dirty="0"/>
            <a:t> </a:t>
          </a:r>
          <a:r>
            <a:rPr lang="en-IN" b="0" i="0" dirty="0">
              <a:highlight>
                <a:srgbClr val="808080"/>
              </a:highlight>
            </a:rPr>
            <a:t>Total Customers                     -             39,717     </a:t>
          </a:r>
          <a:endParaRPr lang="en-IN" dirty="0">
            <a:highlight>
              <a:srgbClr val="808080"/>
            </a:highlight>
          </a:endParaRPr>
        </a:p>
      </dgm:t>
    </dgm:pt>
    <dgm:pt modelId="{EF05C946-A474-4EE1-B5CA-794FF497B878}" type="parTrans" cxnId="{6B543F12-4697-48F4-B2BD-194DA0B307D6}">
      <dgm:prSet/>
      <dgm:spPr/>
      <dgm:t>
        <a:bodyPr/>
        <a:lstStyle/>
        <a:p>
          <a:endParaRPr lang="en-IN"/>
        </a:p>
      </dgm:t>
    </dgm:pt>
    <dgm:pt modelId="{6C0F4E46-E9A1-4A5D-8CEF-50C358CFC8EC}" type="sibTrans" cxnId="{6B543F12-4697-48F4-B2BD-194DA0B307D6}">
      <dgm:prSet/>
      <dgm:spPr/>
      <dgm:t>
        <a:bodyPr/>
        <a:lstStyle/>
        <a:p>
          <a:endParaRPr lang="en-IN"/>
        </a:p>
      </dgm:t>
    </dgm:pt>
    <dgm:pt modelId="{0DD613E3-3564-4DF9-8CE6-6EEC58475195}" type="pres">
      <dgm:prSet presAssocID="{9AA60A5D-49F5-4C38-A1BC-16957D223C39}" presName="linear" presStyleCnt="0">
        <dgm:presLayoutVars>
          <dgm:animLvl val="lvl"/>
          <dgm:resizeHandles val="exact"/>
        </dgm:presLayoutVars>
      </dgm:prSet>
      <dgm:spPr/>
    </dgm:pt>
    <dgm:pt modelId="{117E3304-B522-411E-842A-98D7DCEE3E3D}" type="pres">
      <dgm:prSet presAssocID="{FB1644E3-502B-40A0-A5D4-A6D2ADAA1A40}" presName="parentText" presStyleLbl="node1" presStyleIdx="0" presStyleCnt="1" custScaleY="101622" custLinFactNeighborX="-1822" custLinFactNeighborY="0">
        <dgm:presLayoutVars>
          <dgm:chMax val="0"/>
          <dgm:bulletEnabled val="1"/>
        </dgm:presLayoutVars>
      </dgm:prSet>
      <dgm:spPr/>
    </dgm:pt>
  </dgm:ptLst>
  <dgm:cxnLst>
    <dgm:cxn modelId="{6B543F12-4697-48F4-B2BD-194DA0B307D6}" srcId="{9AA60A5D-49F5-4C38-A1BC-16957D223C39}" destId="{FB1644E3-502B-40A0-A5D4-A6D2ADAA1A40}" srcOrd="0" destOrd="0" parTransId="{EF05C946-A474-4EE1-B5CA-794FF497B878}" sibTransId="{6C0F4E46-E9A1-4A5D-8CEF-50C358CFC8EC}"/>
    <dgm:cxn modelId="{6C96EF13-8D38-49E5-8C8B-FC3FE7A70D82}" type="presOf" srcId="{9AA60A5D-49F5-4C38-A1BC-16957D223C39}" destId="{0DD613E3-3564-4DF9-8CE6-6EEC58475195}" srcOrd="0" destOrd="0" presId="urn:microsoft.com/office/officeart/2005/8/layout/vList2"/>
    <dgm:cxn modelId="{96C6A582-9687-429A-B808-5EDAA6E77B99}" type="presOf" srcId="{FB1644E3-502B-40A0-A5D4-A6D2ADAA1A40}" destId="{117E3304-B522-411E-842A-98D7DCEE3E3D}" srcOrd="0" destOrd="0" presId="urn:microsoft.com/office/officeart/2005/8/layout/vList2"/>
    <dgm:cxn modelId="{1C619EFF-0621-4FD1-BAF6-9BF6C811046D}" type="presParOf" srcId="{0DD613E3-3564-4DF9-8CE6-6EEC58475195}" destId="{117E3304-B522-411E-842A-98D7DCEE3E3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F5A20A-3A3B-48BC-B0B2-9201DB1FAA95}">
      <dsp:nvSpPr>
        <dsp:cNvPr id="0" name=""/>
        <dsp:cNvSpPr/>
      </dsp:nvSpPr>
      <dsp:spPr>
        <a:xfrm>
          <a:off x="0" y="277"/>
          <a:ext cx="7460973" cy="2755898"/>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endParaRPr lang="en-IN" sz="3200" b="1" i="0" kern="1200" dirty="0">
            <a:solidFill>
              <a:srgbClr val="002060"/>
            </a:solidFill>
            <a:latin typeface="Arial Rounded MT Bold" panose="020F0704030504030204" pitchFamily="34" charset="0"/>
          </a:endParaRPr>
        </a:p>
        <a:p>
          <a:pPr marL="0" lvl="0" indent="0" algn="ctr" defTabSz="1422400">
            <a:lnSpc>
              <a:spcPct val="90000"/>
            </a:lnSpc>
            <a:spcBef>
              <a:spcPct val="0"/>
            </a:spcBef>
            <a:spcAft>
              <a:spcPct val="35000"/>
            </a:spcAft>
            <a:buNone/>
          </a:pPr>
          <a:endParaRPr lang="en-IN" sz="3200" b="1" i="0" kern="1200" dirty="0">
            <a:solidFill>
              <a:srgbClr val="002060"/>
            </a:solidFill>
            <a:latin typeface="Arial Rounded MT Bold" panose="020F0704030504030204" pitchFamily="34" charset="0"/>
          </a:endParaRPr>
        </a:p>
        <a:p>
          <a:pPr marL="0" lvl="0" indent="0" algn="ctr" defTabSz="1422400">
            <a:lnSpc>
              <a:spcPct val="90000"/>
            </a:lnSpc>
            <a:spcBef>
              <a:spcPct val="0"/>
            </a:spcBef>
            <a:spcAft>
              <a:spcPct val="35000"/>
            </a:spcAft>
            <a:buNone/>
          </a:pPr>
          <a:r>
            <a:rPr lang="en-IN" sz="3200" b="1" i="0" kern="1200" dirty="0">
              <a:solidFill>
                <a:srgbClr val="002060"/>
              </a:solidFill>
              <a:latin typeface="Arial Rounded MT Bold" panose="020F0704030504030204" pitchFamily="34" charset="0"/>
            </a:rPr>
            <a:t>BANK LOAN ANALYTICS</a:t>
          </a:r>
          <a:br>
            <a:rPr lang="en-IN" sz="2400" b="0" i="0" kern="1200" dirty="0">
              <a:solidFill>
                <a:srgbClr val="002060"/>
              </a:solidFill>
            </a:rPr>
          </a:br>
          <a:br>
            <a:rPr lang="en-IN" sz="2400" b="0" i="0" kern="1200" dirty="0">
              <a:solidFill>
                <a:srgbClr val="002060"/>
              </a:solidFill>
            </a:rPr>
          </a:br>
          <a:r>
            <a:rPr lang="en-IN" sz="2800" b="1" i="0" kern="1200" dirty="0">
              <a:solidFill>
                <a:srgbClr val="002060"/>
              </a:solidFill>
            </a:rPr>
            <a:t>Presented By Group-2</a:t>
          </a:r>
          <a:br>
            <a:rPr lang="en-IN" sz="2400" b="1" i="0" kern="1200" dirty="0">
              <a:solidFill>
                <a:srgbClr val="002060"/>
              </a:solidFill>
            </a:rPr>
          </a:br>
          <a:br>
            <a:rPr lang="en-IN" sz="2400" b="1" i="0" kern="1200" dirty="0">
              <a:solidFill>
                <a:srgbClr val="002060"/>
              </a:solidFill>
            </a:rPr>
          </a:br>
          <a:br>
            <a:rPr lang="en-IN" sz="2400" b="1" i="0" kern="1200" dirty="0"/>
          </a:br>
          <a:br>
            <a:rPr lang="en-IN" sz="2400" b="1" i="0" kern="1200" dirty="0"/>
          </a:br>
          <a:endParaRPr lang="en-IN" sz="2400" kern="1200" dirty="0"/>
        </a:p>
      </dsp:txBody>
      <dsp:txXfrm>
        <a:off x="134532" y="134809"/>
        <a:ext cx="7191909" cy="24868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2E975-C4D7-41E8-8E9E-1D11C80EF6D7}">
      <dsp:nvSpPr>
        <dsp:cNvPr id="0" name=""/>
        <dsp:cNvSpPr/>
      </dsp:nvSpPr>
      <dsp:spPr>
        <a:xfrm>
          <a:off x="0" y="273138"/>
          <a:ext cx="2306012" cy="127413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b="1" kern="1200"/>
            <a:t>Team Members</a:t>
          </a:r>
          <a:endParaRPr lang="en-IN" sz="3300" kern="1200"/>
        </a:p>
      </dsp:txBody>
      <dsp:txXfrm>
        <a:off x="62198" y="335336"/>
        <a:ext cx="2181616" cy="1149734"/>
      </dsp:txXfrm>
    </dsp:sp>
    <dsp:sp modelId="{0FE1DA67-3F87-4AD2-B75B-85D3949A1334}">
      <dsp:nvSpPr>
        <dsp:cNvPr id="0" name=""/>
        <dsp:cNvSpPr/>
      </dsp:nvSpPr>
      <dsp:spPr>
        <a:xfrm>
          <a:off x="0" y="1881809"/>
          <a:ext cx="2306012" cy="1274130"/>
        </a:xfrm>
        <a:prstGeom prst="roundRect">
          <a:avLst/>
        </a:prstGeom>
        <a:solidFill>
          <a:schemeClr val="accent4">
            <a:hueOff val="-399773"/>
            <a:satOff val="10222"/>
            <a:lumOff val="-107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b="1" kern="1200" dirty="0"/>
            <a:t>Triveni  </a:t>
          </a:r>
          <a:endParaRPr lang="en-IN" sz="3300" kern="1200" dirty="0"/>
        </a:p>
      </dsp:txBody>
      <dsp:txXfrm>
        <a:off x="62198" y="1944007"/>
        <a:ext cx="2181616" cy="1149734"/>
      </dsp:txXfrm>
    </dsp:sp>
    <dsp:sp modelId="{84006E80-3FE5-487B-B200-82F6FBA14408}">
      <dsp:nvSpPr>
        <dsp:cNvPr id="0" name=""/>
        <dsp:cNvSpPr/>
      </dsp:nvSpPr>
      <dsp:spPr>
        <a:xfrm>
          <a:off x="0" y="3284617"/>
          <a:ext cx="2306012" cy="1274130"/>
        </a:xfrm>
        <a:prstGeom prst="roundRect">
          <a:avLst/>
        </a:prstGeom>
        <a:solidFill>
          <a:schemeClr val="accent4">
            <a:hueOff val="-799546"/>
            <a:satOff val="20444"/>
            <a:lumOff val="-215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b="1" kern="1200"/>
            <a:t>Ansh  </a:t>
          </a:r>
          <a:endParaRPr lang="en-IN" sz="3300" kern="1200"/>
        </a:p>
      </dsp:txBody>
      <dsp:txXfrm>
        <a:off x="62198" y="3346815"/>
        <a:ext cx="2181616" cy="11497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F20ADD-DF33-436C-99F3-E6405C970AB6}">
      <dsp:nvSpPr>
        <dsp:cNvPr id="0" name=""/>
        <dsp:cNvSpPr/>
      </dsp:nvSpPr>
      <dsp:spPr>
        <a:xfrm>
          <a:off x="0" y="0"/>
          <a:ext cx="3970986" cy="8892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IN" sz="3800" b="0" i="0" kern="1200" dirty="0"/>
            <a:t>TOOLS</a:t>
          </a:r>
          <a:endParaRPr lang="en-IN" sz="3800" kern="1200" dirty="0"/>
        </a:p>
      </dsp:txBody>
      <dsp:txXfrm>
        <a:off x="43407" y="43407"/>
        <a:ext cx="3884172" cy="8023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F518B8-3E12-46D1-9959-A3D5A873617F}">
      <dsp:nvSpPr>
        <dsp:cNvPr id="0" name=""/>
        <dsp:cNvSpPr/>
      </dsp:nvSpPr>
      <dsp:spPr>
        <a:xfrm>
          <a:off x="0" y="0"/>
          <a:ext cx="3971874" cy="855270"/>
        </a:xfrm>
        <a:prstGeom prst="round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100000"/>
            </a:lnSpc>
            <a:spcBef>
              <a:spcPct val="0"/>
            </a:spcBef>
            <a:spcAft>
              <a:spcPct val="35000"/>
            </a:spcAft>
            <a:buNone/>
          </a:pPr>
          <a:r>
            <a:rPr lang="en-IN" sz="3400" kern="1200" dirty="0"/>
            <a:t>Microsoft Excel</a:t>
          </a:r>
        </a:p>
      </dsp:txBody>
      <dsp:txXfrm>
        <a:off x="41751" y="41751"/>
        <a:ext cx="3888372" cy="771768"/>
      </dsp:txXfrm>
    </dsp:sp>
    <dsp:sp modelId="{AACB089B-2B79-4BE8-8F84-8CA50483D728}">
      <dsp:nvSpPr>
        <dsp:cNvPr id="0" name=""/>
        <dsp:cNvSpPr/>
      </dsp:nvSpPr>
      <dsp:spPr>
        <a:xfrm>
          <a:off x="0" y="1013376"/>
          <a:ext cx="3971874" cy="905978"/>
        </a:xfrm>
        <a:prstGeom prst="roundRect">
          <a:avLst/>
        </a:prstGeom>
        <a:solidFill>
          <a:schemeClr val="accent5">
            <a:hueOff val="2911898"/>
            <a:satOff val="-15213"/>
            <a:lumOff val="359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IN" sz="3400" kern="1200" dirty="0"/>
            <a:t>Microsoft Power BI</a:t>
          </a:r>
        </a:p>
      </dsp:txBody>
      <dsp:txXfrm>
        <a:off x="44226" y="1057602"/>
        <a:ext cx="3883422" cy="817526"/>
      </dsp:txXfrm>
    </dsp:sp>
    <dsp:sp modelId="{0140D167-0281-4A31-B340-5B03A53CF5BD}">
      <dsp:nvSpPr>
        <dsp:cNvPr id="0" name=""/>
        <dsp:cNvSpPr/>
      </dsp:nvSpPr>
      <dsp:spPr>
        <a:xfrm>
          <a:off x="0" y="2019714"/>
          <a:ext cx="3971874" cy="855270"/>
        </a:xfrm>
        <a:prstGeom prst="roundRect">
          <a:avLst/>
        </a:prstGeom>
        <a:solidFill>
          <a:schemeClr val="accent5">
            <a:hueOff val="5823795"/>
            <a:satOff val="-30426"/>
            <a:lumOff val="7189"/>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IN" sz="3400" kern="1200" dirty="0"/>
            <a:t>Tableau</a:t>
          </a:r>
        </a:p>
      </dsp:txBody>
      <dsp:txXfrm>
        <a:off x="41751" y="2061465"/>
        <a:ext cx="3888372" cy="771768"/>
      </dsp:txXfrm>
    </dsp:sp>
    <dsp:sp modelId="{F3E1D8D7-8832-4A8B-8E46-382963E1DDAA}">
      <dsp:nvSpPr>
        <dsp:cNvPr id="0" name=""/>
        <dsp:cNvSpPr/>
      </dsp:nvSpPr>
      <dsp:spPr>
        <a:xfrm>
          <a:off x="0" y="3070822"/>
          <a:ext cx="3971874" cy="855270"/>
        </a:xfrm>
        <a:prstGeom prst="roundRect">
          <a:avLst/>
        </a:prstGeom>
        <a:solidFill>
          <a:schemeClr val="accent5">
            <a:hueOff val="8735693"/>
            <a:satOff val="-45639"/>
            <a:lumOff val="1078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IN" sz="3400" kern="1200" dirty="0"/>
            <a:t>MySQL</a:t>
          </a:r>
        </a:p>
      </dsp:txBody>
      <dsp:txXfrm>
        <a:off x="41751" y="3112573"/>
        <a:ext cx="3888372" cy="7717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E3304-B522-411E-842A-98D7DCEE3E3D}">
      <dsp:nvSpPr>
        <dsp:cNvPr id="0" name=""/>
        <dsp:cNvSpPr/>
      </dsp:nvSpPr>
      <dsp:spPr>
        <a:xfrm>
          <a:off x="0" y="577811"/>
          <a:ext cx="8201966" cy="3654916"/>
        </a:xfrm>
        <a:prstGeom prst="roundRect">
          <a:avLst/>
        </a:prstGeom>
        <a:solidFill>
          <a:schemeClr val="tx2"/>
        </a:solidFill>
        <a:ln w="12700" cap="flat" cmpd="sng" algn="ctr">
          <a:noFill/>
          <a:prstDash val="solid"/>
        </a:ln>
        <a:effectLst>
          <a:glow rad="63500">
            <a:schemeClr val="accent1">
              <a:satMod val="175000"/>
              <a:alpha val="40000"/>
            </a:schemeClr>
          </a:glow>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100000"/>
            </a:lnSpc>
            <a:spcBef>
              <a:spcPct val="0"/>
            </a:spcBef>
            <a:spcAft>
              <a:spcPct val="35000"/>
            </a:spcAft>
            <a:buNone/>
          </a:pPr>
          <a:r>
            <a:rPr lang="en-IN" sz="2900" b="0" i="0" kern="1200" dirty="0">
              <a:highlight>
                <a:srgbClr val="808080"/>
              </a:highlight>
            </a:rPr>
            <a:t>Total Loan Amount               -        $ 445.60 M</a:t>
          </a:r>
          <a:br>
            <a:rPr lang="en-IN" sz="2900" b="0" i="0" kern="1200" dirty="0">
              <a:highlight>
                <a:srgbClr val="808080"/>
              </a:highlight>
            </a:rPr>
          </a:br>
          <a:br>
            <a:rPr lang="en-IN" sz="2900" b="0" i="0" kern="1200" dirty="0">
              <a:highlight>
                <a:srgbClr val="808080"/>
              </a:highlight>
            </a:rPr>
          </a:br>
          <a:r>
            <a:rPr lang="en-IN" sz="2900" b="0" i="0" kern="1200" dirty="0">
              <a:solidFill>
                <a:schemeClr val="tx1"/>
              </a:solidFill>
              <a:highlight>
                <a:srgbClr val="808080"/>
              </a:highlight>
            </a:rPr>
            <a:t>Average Interest Rate           -             12.02%</a:t>
          </a:r>
          <a:br>
            <a:rPr lang="en-IN" sz="2900" b="0" i="0" kern="1200" dirty="0">
              <a:solidFill>
                <a:schemeClr val="tx1"/>
              </a:solidFill>
              <a:highlight>
                <a:srgbClr val="808080"/>
              </a:highlight>
            </a:rPr>
          </a:br>
          <a:br>
            <a:rPr lang="en-IN" sz="2900" b="0" i="0" kern="1200" dirty="0"/>
          </a:br>
          <a:r>
            <a:rPr lang="en-IN" sz="2900" b="0" i="0" kern="1200" dirty="0">
              <a:highlight>
                <a:srgbClr val="808080"/>
              </a:highlight>
            </a:rPr>
            <a:t>Total Fully paid Customers     -             32,950</a:t>
          </a:r>
          <a:br>
            <a:rPr lang="en-IN" sz="2900" b="0" i="0" kern="1200" dirty="0">
              <a:highlight>
                <a:srgbClr val="808080"/>
              </a:highlight>
            </a:rPr>
          </a:br>
          <a:br>
            <a:rPr lang="en-IN" sz="2900" b="0" i="0" kern="1200" dirty="0">
              <a:highlight>
                <a:srgbClr val="808080"/>
              </a:highlight>
            </a:rPr>
          </a:br>
          <a:r>
            <a:rPr lang="en-IN" sz="2900" b="0" i="0" kern="1200" dirty="0"/>
            <a:t> </a:t>
          </a:r>
          <a:r>
            <a:rPr lang="en-IN" sz="2900" b="0" i="0" kern="1200" dirty="0">
              <a:highlight>
                <a:srgbClr val="808080"/>
              </a:highlight>
            </a:rPr>
            <a:t>Total Customers                     -             39,717     </a:t>
          </a:r>
          <a:endParaRPr lang="en-IN" sz="2900" kern="1200" dirty="0">
            <a:highlight>
              <a:srgbClr val="808080"/>
            </a:highlight>
          </a:endParaRPr>
        </a:p>
      </dsp:txBody>
      <dsp:txXfrm>
        <a:off x="178418" y="756229"/>
        <a:ext cx="7845130" cy="32980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09D8F5-8704-4E96-B81C-41C2490BAD32}" type="datetimeFigureOut">
              <a:rPr lang="en-IN" smtClean="0"/>
              <a:t>26-07-2025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rIns="45720"/>
          <a:lstStyle/>
          <a:p>
            <a:fld id="{A6628E89-AE1B-45D1-BD6D-4A272DDCA39E}" type="slidenum">
              <a:rPr lang="en-IN" smtClean="0"/>
              <a:t>‹#›</a:t>
            </a:fld>
            <a:endParaRPr lang="en-IN"/>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471349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09D8F5-8704-4E96-B81C-41C2490BAD32}" type="datetimeFigureOut">
              <a:rPr lang="en-IN" smtClean="0"/>
              <a:t>26-07-2025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628E89-AE1B-45D1-BD6D-4A272DDCA39E}" type="slidenum">
              <a:rPr lang="en-IN" smtClean="0"/>
              <a:t>‹#›</a:t>
            </a:fld>
            <a:endParaRPr lang="en-IN"/>
          </a:p>
        </p:txBody>
      </p:sp>
    </p:spTree>
    <p:extLst>
      <p:ext uri="{BB962C8B-B14F-4D97-AF65-F5344CB8AC3E}">
        <p14:creationId xmlns:p14="http://schemas.microsoft.com/office/powerpoint/2010/main" val="3719626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09D8F5-8704-4E96-B81C-41C2490BAD32}" type="datetimeFigureOut">
              <a:rPr lang="en-IN" smtClean="0"/>
              <a:t>26-07-2025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628E89-AE1B-45D1-BD6D-4A272DDCA39E}" type="slidenum">
              <a:rPr lang="en-IN" smtClean="0"/>
              <a:t>‹#›</a:t>
            </a:fld>
            <a:endParaRPr lang="en-IN"/>
          </a:p>
        </p:txBody>
      </p:sp>
    </p:spTree>
    <p:extLst>
      <p:ext uri="{BB962C8B-B14F-4D97-AF65-F5344CB8AC3E}">
        <p14:creationId xmlns:p14="http://schemas.microsoft.com/office/powerpoint/2010/main" val="1235534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09D8F5-8704-4E96-B81C-41C2490BAD32}" type="datetimeFigureOut">
              <a:rPr lang="en-IN" smtClean="0"/>
              <a:t>26-07-2025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628E89-AE1B-45D1-BD6D-4A272DDCA39E}" type="slidenum">
              <a:rPr lang="en-IN" smtClean="0"/>
              <a:t>‹#›</a:t>
            </a:fld>
            <a:endParaRPr lang="en-IN"/>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991050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09D8F5-8704-4E96-B81C-41C2490BAD32}" type="datetimeFigureOut">
              <a:rPr lang="en-IN" smtClean="0"/>
              <a:t>26-07-2025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628E89-AE1B-45D1-BD6D-4A272DDCA39E}" type="slidenum">
              <a:rPr lang="en-IN" smtClean="0"/>
              <a:t>‹#›</a:t>
            </a:fld>
            <a:endParaRPr lang="en-IN"/>
          </a:p>
        </p:txBody>
      </p:sp>
    </p:spTree>
    <p:extLst>
      <p:ext uri="{BB962C8B-B14F-4D97-AF65-F5344CB8AC3E}">
        <p14:creationId xmlns:p14="http://schemas.microsoft.com/office/powerpoint/2010/main" val="2993020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09D8F5-8704-4E96-B81C-41C2490BAD32}" type="datetimeFigureOut">
              <a:rPr lang="en-IN" smtClean="0"/>
              <a:t>26-07-2025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6628E89-AE1B-45D1-BD6D-4A272DDCA39E}" type="slidenum">
              <a:rPr lang="en-IN" smtClean="0"/>
              <a:t>‹#›</a:t>
            </a:fld>
            <a:endParaRPr lang="en-IN"/>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54353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09D8F5-8704-4E96-B81C-41C2490BAD32}" type="datetimeFigureOut">
              <a:rPr lang="en-IN" smtClean="0"/>
              <a:t>26-07-2025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6628E89-AE1B-45D1-BD6D-4A272DDCA39E}" type="slidenum">
              <a:rPr lang="en-IN" smtClean="0"/>
              <a:t>‹#›</a:t>
            </a:fld>
            <a:endParaRPr lang="en-IN"/>
          </a:p>
        </p:txBody>
      </p:sp>
    </p:spTree>
    <p:extLst>
      <p:ext uri="{BB962C8B-B14F-4D97-AF65-F5344CB8AC3E}">
        <p14:creationId xmlns:p14="http://schemas.microsoft.com/office/powerpoint/2010/main" val="2972813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09D8F5-8704-4E96-B81C-41C2490BAD32}" type="datetimeFigureOut">
              <a:rPr lang="en-IN" smtClean="0"/>
              <a:t>26-07-2025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6628E89-AE1B-45D1-BD6D-4A272DDCA39E}" type="slidenum">
              <a:rPr lang="en-IN" smtClean="0"/>
              <a:t>‹#›</a:t>
            </a:fld>
            <a:endParaRPr lang="en-IN"/>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252094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609D8F5-8704-4E96-B81C-41C2490BAD32}" type="datetimeFigureOut">
              <a:rPr lang="en-IN" smtClean="0"/>
              <a:t>26-07-2025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6628E89-AE1B-45D1-BD6D-4A272DDCA39E}" type="slidenum">
              <a:rPr lang="en-IN" smtClean="0"/>
              <a:t>‹#›</a:t>
            </a:fld>
            <a:endParaRPr lang="en-IN"/>
          </a:p>
        </p:txBody>
      </p:sp>
    </p:spTree>
    <p:extLst>
      <p:ext uri="{BB962C8B-B14F-4D97-AF65-F5344CB8AC3E}">
        <p14:creationId xmlns:p14="http://schemas.microsoft.com/office/powerpoint/2010/main" val="2780427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09D8F5-8704-4E96-B81C-41C2490BAD32}" type="datetimeFigureOut">
              <a:rPr lang="en-IN" smtClean="0"/>
              <a:t>26-07-2025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6628E89-AE1B-45D1-BD6D-4A272DDCA39E}" type="slidenum">
              <a:rPr lang="en-IN" smtClean="0"/>
              <a:t>‹#›</a:t>
            </a:fld>
            <a:endParaRPr lang="en-IN"/>
          </a:p>
        </p:txBody>
      </p:sp>
    </p:spTree>
    <p:extLst>
      <p:ext uri="{BB962C8B-B14F-4D97-AF65-F5344CB8AC3E}">
        <p14:creationId xmlns:p14="http://schemas.microsoft.com/office/powerpoint/2010/main" val="3557210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09D8F5-8704-4E96-B81C-41C2490BAD32}" type="datetimeFigureOut">
              <a:rPr lang="en-IN" smtClean="0"/>
              <a:t>26-07-2025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6628E89-AE1B-45D1-BD6D-4A272DDCA39E}" type="slidenum">
              <a:rPr lang="en-IN" smtClean="0"/>
              <a:t>‹#›</a:t>
            </a:fld>
            <a:endParaRPr lang="en-IN"/>
          </a:p>
        </p:txBody>
      </p:sp>
    </p:spTree>
    <p:extLst>
      <p:ext uri="{BB962C8B-B14F-4D97-AF65-F5344CB8AC3E}">
        <p14:creationId xmlns:p14="http://schemas.microsoft.com/office/powerpoint/2010/main" val="210860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7609D8F5-8704-4E96-B81C-41C2490BAD32}" type="datetimeFigureOut">
              <a:rPr lang="en-IN" smtClean="0"/>
              <a:t>26-07-2025</a:t>
            </a:fld>
            <a:endParaRPr lang="en-IN"/>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A6628E89-AE1B-45D1-BD6D-4A272DDCA39E}" type="slidenum">
              <a:rPr lang="en-IN" smtClean="0"/>
              <a:t>‹#›</a:t>
            </a:fld>
            <a:endParaRPr lang="en-IN"/>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66510795"/>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6.jfif"/><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5.jfif"/><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2.jfif"/><Relationship Id="rId2" Type="http://schemas.openxmlformats.org/officeDocument/2006/relationships/image" Target="../media/image18.tmp"/><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tmp"/><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fif"/><Relationship Id="rId2" Type="http://schemas.openxmlformats.org/officeDocument/2006/relationships/image" Target="../media/image22.tmp"/><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jfif"/><Relationship Id="rId2" Type="http://schemas.openxmlformats.org/officeDocument/2006/relationships/image" Target="../media/image24.tmp"/><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8.tmp"/><Relationship Id="rId4" Type="http://schemas.openxmlformats.org/officeDocument/2006/relationships/image" Target="../media/image27.tmp"/></Relationships>
</file>

<file path=ppt/slides/_rels/slide17.xml.rels><?xml version="1.0" encoding="UTF-8" standalone="yes"?>
<Relationships xmlns="http://schemas.openxmlformats.org/package/2006/relationships"><Relationship Id="rId2" Type="http://schemas.openxmlformats.org/officeDocument/2006/relationships/image" Target="../media/image29.jf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image" Target="../media/image8.jf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11.jfif"/><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10.png"/><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image" Target="../media/image13.png"/><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image" Target="../media/image12.jfif"/></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5.tmp"/></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f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11.jfi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tmp"/><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Diagram 14">
            <a:extLst>
              <a:ext uri="{FF2B5EF4-FFF2-40B4-BE49-F238E27FC236}">
                <a16:creationId xmlns:a16="http://schemas.microsoft.com/office/drawing/2014/main" id="{FF39EBA7-C1FE-4CBE-95BE-2E636B1FEBA5}"/>
              </a:ext>
            </a:extLst>
          </p:cNvPr>
          <p:cNvGraphicFramePr/>
          <p:nvPr>
            <p:extLst>
              <p:ext uri="{D42A27DB-BD31-4B8C-83A1-F6EECF244321}">
                <p14:modId xmlns:p14="http://schemas.microsoft.com/office/powerpoint/2010/main" val="3888969902"/>
              </p:ext>
            </p:extLst>
          </p:nvPr>
        </p:nvGraphicFramePr>
        <p:xfrm>
          <a:off x="1325217" y="1855304"/>
          <a:ext cx="7460973" cy="27564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7" name="Diagram 16">
            <a:extLst>
              <a:ext uri="{FF2B5EF4-FFF2-40B4-BE49-F238E27FC236}">
                <a16:creationId xmlns:a16="http://schemas.microsoft.com/office/drawing/2014/main" id="{652D6BD8-76A1-4729-85A2-6A3B07898C45}"/>
              </a:ext>
            </a:extLst>
          </p:cNvPr>
          <p:cNvGraphicFramePr/>
          <p:nvPr>
            <p:extLst>
              <p:ext uri="{D42A27DB-BD31-4B8C-83A1-F6EECF244321}">
                <p14:modId xmlns:p14="http://schemas.microsoft.com/office/powerpoint/2010/main" val="2168064471"/>
              </p:ext>
            </p:extLst>
          </p:nvPr>
        </p:nvGraphicFramePr>
        <p:xfrm>
          <a:off x="9197009" y="1351723"/>
          <a:ext cx="2306013" cy="45587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Picture 6">
            <a:extLst>
              <a:ext uri="{FF2B5EF4-FFF2-40B4-BE49-F238E27FC236}">
                <a16:creationId xmlns:a16="http://schemas.microsoft.com/office/drawing/2014/main" id="{AF61148B-8D7E-4D33-95C9-3BE3F871F1F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36833" y="118854"/>
            <a:ext cx="2762250" cy="277012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47E610EB-F8E2-4D6E-BB6A-A7E2203A7A9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18221"/>
            <a:ext cx="1007165" cy="5097117"/>
          </a:xfrm>
          <a:prstGeom prst="rect">
            <a:avLst/>
          </a:prstGeom>
          <a:ln>
            <a:noFill/>
          </a:ln>
          <a:effectLst>
            <a:softEdge rad="112500"/>
          </a:effectLst>
        </p:spPr>
      </p:pic>
      <p:pic>
        <p:nvPicPr>
          <p:cNvPr id="13" name="Picture 12">
            <a:extLst>
              <a:ext uri="{FF2B5EF4-FFF2-40B4-BE49-F238E27FC236}">
                <a16:creationId xmlns:a16="http://schemas.microsoft.com/office/drawing/2014/main" id="{C21C4971-6E82-44AD-B10D-2C5F5A97322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 y="5115339"/>
            <a:ext cx="1007165" cy="1724438"/>
          </a:xfrm>
          <a:prstGeom prst="rect">
            <a:avLst/>
          </a:prstGeom>
          <a:ln>
            <a:noFill/>
          </a:ln>
          <a:effectLst>
            <a:softEdge rad="112500"/>
          </a:effectLst>
        </p:spPr>
      </p:pic>
    </p:spTree>
    <p:extLst>
      <p:ext uri="{BB962C8B-B14F-4D97-AF65-F5344CB8AC3E}">
        <p14:creationId xmlns:p14="http://schemas.microsoft.com/office/powerpoint/2010/main" val="457538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1B826-F25B-4439-B3FB-359AC7302635}"/>
              </a:ext>
            </a:extLst>
          </p:cNvPr>
          <p:cNvSpPr>
            <a:spLocks noGrp="1"/>
          </p:cNvSpPr>
          <p:nvPr>
            <p:ph type="title"/>
          </p:nvPr>
        </p:nvSpPr>
        <p:spPr>
          <a:xfrm>
            <a:off x="1419293" y="211709"/>
            <a:ext cx="9898064" cy="702691"/>
          </a:xfr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r>
              <a:rPr lang="en-IN" sz="2800" b="1" dirty="0">
                <a:solidFill>
                  <a:srgbClr val="002060"/>
                </a:solidFill>
              </a:rPr>
              <a:t>KPI-3 :- VERIFIED &amp; NON- VERIFIED PAYMENTS</a:t>
            </a:r>
          </a:p>
        </p:txBody>
      </p:sp>
      <p:pic>
        <p:nvPicPr>
          <p:cNvPr id="4" name="Picture 3">
            <a:extLst>
              <a:ext uri="{FF2B5EF4-FFF2-40B4-BE49-F238E27FC236}">
                <a16:creationId xmlns:a16="http://schemas.microsoft.com/office/drawing/2014/main" id="{FBE08F7A-E3E9-4F32-BF90-95E4383A11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293" y="1126435"/>
            <a:ext cx="9805298" cy="3445565"/>
          </a:xfrm>
          <a:prstGeom prst="rect">
            <a:avLst/>
          </a:prstGeom>
        </p:spPr>
      </p:pic>
      <p:pic>
        <p:nvPicPr>
          <p:cNvPr id="6" name="Picture 5">
            <a:extLst>
              <a:ext uri="{FF2B5EF4-FFF2-40B4-BE49-F238E27FC236}">
                <a16:creationId xmlns:a16="http://schemas.microsoft.com/office/drawing/2014/main" id="{E39BDDD3-4596-4C3A-8724-083B86618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4488" y="211709"/>
            <a:ext cx="1444487" cy="702690"/>
          </a:xfrm>
          <a:prstGeom prst="rect">
            <a:avLst/>
          </a:prstGeom>
        </p:spPr>
      </p:pic>
      <p:sp>
        <p:nvSpPr>
          <p:cNvPr id="7" name="TextBox 6">
            <a:extLst>
              <a:ext uri="{FF2B5EF4-FFF2-40B4-BE49-F238E27FC236}">
                <a16:creationId xmlns:a16="http://schemas.microsoft.com/office/drawing/2014/main" id="{8B1A09CB-8472-406A-9FC5-225F286F74D1}"/>
              </a:ext>
            </a:extLst>
          </p:cNvPr>
          <p:cNvSpPr txBox="1"/>
          <p:nvPr/>
        </p:nvSpPr>
        <p:spPr>
          <a:xfrm>
            <a:off x="1419293" y="4784035"/>
            <a:ext cx="9805298" cy="1477328"/>
          </a:xfrm>
          <a:prstGeom prst="rect">
            <a:avLst/>
          </a:prstGeom>
          <a:noFill/>
        </p:spPr>
        <p:txBody>
          <a:bodyPr wrap="square" rtlCol="0">
            <a:spAutoFit/>
          </a:bodyPr>
          <a:lstStyle/>
          <a:p>
            <a:pPr marL="285750" indent="-285750">
              <a:buFont typeface="Wingdings" panose="05000000000000000000" pitchFamily="2" charset="2"/>
              <a:buChar char="Ø"/>
            </a:pPr>
            <a:r>
              <a:rPr lang="en-IN" dirty="0"/>
              <a:t>More than half of the total population or dataset is verified, indicating a higher rate of verification overall.</a:t>
            </a:r>
          </a:p>
          <a:p>
            <a:endParaRPr lang="en-IN" dirty="0"/>
          </a:p>
          <a:p>
            <a:pPr marL="285750" indent="-285750">
              <a:buFont typeface="Wingdings" panose="05000000000000000000" pitchFamily="2" charset="2"/>
              <a:buChar char="Ø"/>
            </a:pPr>
            <a:r>
              <a:rPr lang="en-IN" dirty="0"/>
              <a:t>While majority of the percentage is verified still a little more than 40% is unverified indicating that there’s a room for improvement in the verification process.</a:t>
            </a:r>
          </a:p>
        </p:txBody>
      </p:sp>
    </p:spTree>
    <p:extLst>
      <p:ext uri="{BB962C8B-B14F-4D97-AF65-F5344CB8AC3E}">
        <p14:creationId xmlns:p14="http://schemas.microsoft.com/office/powerpoint/2010/main" val="2096061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EF4AE-886C-4FB2-B373-8A4F2FDECEEC}"/>
              </a:ext>
            </a:extLst>
          </p:cNvPr>
          <p:cNvSpPr>
            <a:spLocks noGrp="1"/>
          </p:cNvSpPr>
          <p:nvPr>
            <p:ph type="title"/>
          </p:nvPr>
        </p:nvSpPr>
        <p:spPr>
          <a:xfrm>
            <a:off x="1219200" y="198455"/>
            <a:ext cx="9606696" cy="596675"/>
          </a:xfrm>
          <a:solidFill>
            <a:schemeClr val="tx1"/>
          </a:solidFill>
          <a:ln>
            <a:noFill/>
          </a:ln>
          <a:effectLst>
            <a:outerShdw blurRad="76200" dir="13500000" sy="23000" kx="1200000" algn="br" rotWithShape="0">
              <a:prstClr val="black">
                <a:alpha val="2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pPr algn="ctr"/>
            <a:r>
              <a:rPr lang="en-IN" sz="2800" dirty="0">
                <a:solidFill>
                  <a:srgbClr val="0070C0"/>
                </a:solidFill>
              </a:rPr>
              <a:t>KPI:- 4 STATE &amp; MONTH WISE LOAN STATUS</a:t>
            </a:r>
          </a:p>
        </p:txBody>
      </p:sp>
      <p:pic>
        <p:nvPicPr>
          <p:cNvPr id="4" name="Picture 3">
            <a:extLst>
              <a:ext uri="{FF2B5EF4-FFF2-40B4-BE49-F238E27FC236}">
                <a16:creationId xmlns:a16="http://schemas.microsoft.com/office/drawing/2014/main" id="{B1881CA4-17A3-4033-A6D1-7F7C61521822}"/>
              </a:ext>
            </a:extLst>
          </p:cNvPr>
          <p:cNvPicPr>
            <a:picLocks noChangeAspect="1"/>
          </p:cNvPicPr>
          <p:nvPr/>
        </p:nvPicPr>
        <p:blipFill rotWithShape="1">
          <a:blip r:embed="rId2">
            <a:extLst>
              <a:ext uri="{28A0092B-C50C-407E-A947-70E740481C1C}">
                <a14:useLocalDpi xmlns:a14="http://schemas.microsoft.com/office/drawing/2010/main" val="0"/>
              </a:ext>
            </a:extLst>
          </a:blip>
          <a:srcRect l="28660" t="31673" r="21572" b="8974"/>
          <a:stretch/>
        </p:blipFill>
        <p:spPr>
          <a:xfrm>
            <a:off x="1219200" y="954157"/>
            <a:ext cx="6665843" cy="5705387"/>
          </a:xfrm>
          <a:prstGeom prst="rect">
            <a:avLst/>
          </a:prstGeom>
        </p:spPr>
      </p:pic>
      <p:sp>
        <p:nvSpPr>
          <p:cNvPr id="5" name="TextBox 4">
            <a:extLst>
              <a:ext uri="{FF2B5EF4-FFF2-40B4-BE49-F238E27FC236}">
                <a16:creationId xmlns:a16="http://schemas.microsoft.com/office/drawing/2014/main" id="{89A61D31-6E14-41BD-AC6D-387C72D0F1B1}"/>
              </a:ext>
            </a:extLst>
          </p:cNvPr>
          <p:cNvSpPr txBox="1"/>
          <p:nvPr/>
        </p:nvSpPr>
        <p:spPr>
          <a:xfrm>
            <a:off x="8322365" y="1219200"/>
            <a:ext cx="2650436" cy="4308872"/>
          </a:xfrm>
          <a:prstGeom prst="rect">
            <a:avLst/>
          </a:prstGeom>
          <a:noFill/>
        </p:spPr>
        <p:txBody>
          <a:bodyPr wrap="square" rtlCol="0">
            <a:spAutoFit/>
          </a:bodyPr>
          <a:lstStyle/>
          <a:p>
            <a:pPr marL="285750" indent="-285750">
              <a:buClr>
                <a:schemeClr val="tx2">
                  <a:lumMod val="90000"/>
                </a:schemeClr>
              </a:buClr>
              <a:buFont typeface="Wingdings" panose="05000000000000000000" pitchFamily="2" charset="2"/>
              <a:buChar char="ü"/>
            </a:pPr>
            <a:r>
              <a:rPr lang="en-IN" sz="1600" dirty="0"/>
              <a:t>We can observe that California has the highest count followed by new York and Florida.</a:t>
            </a:r>
          </a:p>
          <a:p>
            <a:pPr>
              <a:buClr>
                <a:schemeClr val="tx2">
                  <a:lumMod val="90000"/>
                </a:schemeClr>
              </a:buClr>
            </a:pPr>
            <a:endParaRPr lang="en-IN" sz="1600" dirty="0"/>
          </a:p>
          <a:p>
            <a:pPr marL="285750" indent="-285750">
              <a:buClr>
                <a:schemeClr val="tx2">
                  <a:lumMod val="90000"/>
                </a:schemeClr>
              </a:buClr>
              <a:buFont typeface="Wingdings" panose="05000000000000000000" pitchFamily="2" charset="2"/>
              <a:buChar char="ü"/>
            </a:pPr>
            <a:r>
              <a:rPr lang="en-IN" sz="1600" dirty="0"/>
              <a:t>The state California for month-wise fully paid amount status showing us the quantitative loan amount.</a:t>
            </a:r>
          </a:p>
          <a:p>
            <a:pPr>
              <a:buClr>
                <a:schemeClr val="tx2">
                  <a:lumMod val="90000"/>
                </a:schemeClr>
              </a:buClr>
            </a:pPr>
            <a:endParaRPr lang="en-IN" sz="1600" dirty="0"/>
          </a:p>
          <a:p>
            <a:pPr marL="285750" indent="-285750">
              <a:buClr>
                <a:schemeClr val="tx2">
                  <a:lumMod val="90000"/>
                </a:schemeClr>
              </a:buClr>
              <a:buFont typeface="Wingdings" panose="05000000000000000000" pitchFamily="2" charset="2"/>
              <a:buChar char="ü"/>
            </a:pPr>
            <a:r>
              <a:rPr lang="en-IN" sz="1600" dirty="0"/>
              <a:t>December has recorded the highest fully paid loan amount in California.</a:t>
            </a:r>
          </a:p>
          <a:p>
            <a:endParaRPr lang="en-IN" dirty="0"/>
          </a:p>
        </p:txBody>
      </p:sp>
      <p:pic>
        <p:nvPicPr>
          <p:cNvPr id="6" name="Picture 5">
            <a:extLst>
              <a:ext uri="{FF2B5EF4-FFF2-40B4-BE49-F238E27FC236}">
                <a16:creationId xmlns:a16="http://schemas.microsoft.com/office/drawing/2014/main" id="{C9A44FF9-04E2-4F3D-96A2-A847698E7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104" y="198455"/>
            <a:ext cx="674732" cy="596675"/>
          </a:xfrm>
          <a:prstGeom prst="rect">
            <a:avLst/>
          </a:prstGeom>
        </p:spPr>
      </p:pic>
    </p:spTree>
    <p:extLst>
      <p:ext uri="{BB962C8B-B14F-4D97-AF65-F5344CB8AC3E}">
        <p14:creationId xmlns:p14="http://schemas.microsoft.com/office/powerpoint/2010/main" val="1802611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2D1CC-CFFC-4089-8494-DD52A11745F6}"/>
              </a:ext>
            </a:extLst>
          </p:cNvPr>
          <p:cNvSpPr>
            <a:spLocks noGrp="1"/>
          </p:cNvSpPr>
          <p:nvPr>
            <p:ph type="title"/>
          </p:nvPr>
        </p:nvSpPr>
        <p:spPr>
          <a:xfrm>
            <a:off x="1404730" y="158700"/>
            <a:ext cx="9753600" cy="7557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a:normAutofit/>
          </a:bodyPr>
          <a:lstStyle/>
          <a:p>
            <a:pPr algn="ctr"/>
            <a:r>
              <a:rPr lang="en-IN" dirty="0"/>
              <a:t> </a:t>
            </a:r>
            <a:r>
              <a:rPr lang="en-IN" sz="2000" b="1" dirty="0">
                <a:solidFill>
                  <a:schemeClr val="bg2"/>
                </a:solidFill>
              </a:rPr>
              <a:t>KPI-5 :- HOME OWNERSHIP BY LAST PAYMENT DATE STATUS</a:t>
            </a:r>
          </a:p>
        </p:txBody>
      </p:sp>
      <p:pic>
        <p:nvPicPr>
          <p:cNvPr id="5" name="Content Placeholder 4">
            <a:extLst>
              <a:ext uri="{FF2B5EF4-FFF2-40B4-BE49-F238E27FC236}">
                <a16:creationId xmlns:a16="http://schemas.microsoft.com/office/drawing/2014/main" id="{39CCAB3C-0D60-4FDD-965D-2A17536A50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4730" y="158699"/>
            <a:ext cx="967409" cy="755699"/>
          </a:xfrm>
        </p:spPr>
      </p:pic>
      <p:pic>
        <p:nvPicPr>
          <p:cNvPr id="7" name="Picture 6">
            <a:extLst>
              <a:ext uri="{FF2B5EF4-FFF2-40B4-BE49-F238E27FC236}">
                <a16:creationId xmlns:a16="http://schemas.microsoft.com/office/drawing/2014/main" id="{EB270D35-09B0-46CC-8741-62EB33F822AC}"/>
              </a:ext>
            </a:extLst>
          </p:cNvPr>
          <p:cNvPicPr>
            <a:picLocks noChangeAspect="1"/>
          </p:cNvPicPr>
          <p:nvPr/>
        </p:nvPicPr>
        <p:blipFill rotWithShape="1">
          <a:blip r:embed="rId3">
            <a:extLst>
              <a:ext uri="{28A0092B-C50C-407E-A947-70E740481C1C}">
                <a14:useLocalDpi xmlns:a14="http://schemas.microsoft.com/office/drawing/2010/main" val="0"/>
              </a:ext>
            </a:extLst>
          </a:blip>
          <a:srcRect l="16088" t="29255" r="44130" b="32585"/>
          <a:stretch/>
        </p:blipFill>
        <p:spPr>
          <a:xfrm>
            <a:off x="1404730" y="1311964"/>
            <a:ext cx="5128592" cy="4524315"/>
          </a:xfrm>
          <a:prstGeom prst="rect">
            <a:avLst/>
          </a:prstGeom>
        </p:spPr>
      </p:pic>
      <p:sp>
        <p:nvSpPr>
          <p:cNvPr id="8" name="TextBox 7">
            <a:extLst>
              <a:ext uri="{FF2B5EF4-FFF2-40B4-BE49-F238E27FC236}">
                <a16:creationId xmlns:a16="http://schemas.microsoft.com/office/drawing/2014/main" id="{E7ED1CC4-D167-4D9C-B92A-02A7CED55BF7}"/>
              </a:ext>
            </a:extLst>
          </p:cNvPr>
          <p:cNvSpPr txBox="1"/>
          <p:nvPr/>
        </p:nvSpPr>
        <p:spPr>
          <a:xfrm>
            <a:off x="6679096" y="1311965"/>
            <a:ext cx="4479234" cy="4524315"/>
          </a:xfrm>
          <a:prstGeom prst="rect">
            <a:avLst/>
          </a:prstGeom>
          <a:noFill/>
        </p:spPr>
        <p:txBody>
          <a:bodyPr wrap="square" rtlCol="0">
            <a:spAutoFit/>
          </a:bodyPr>
          <a:lstStyle/>
          <a:p>
            <a:pPr marL="285750" indent="-285750">
              <a:buFont typeface="Wingdings" panose="05000000000000000000" pitchFamily="2" charset="2"/>
              <a:buChar char="Ø"/>
            </a:pPr>
            <a:r>
              <a:rPr lang="en-IN" dirty="0"/>
              <a:t>Renting is the most common category among individuals having count of 18,899</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Mortgage holders are the second largest group having 17,659.</a:t>
            </a:r>
          </a:p>
          <a:p>
            <a:endParaRPr lang="en-IN" dirty="0"/>
          </a:p>
          <a:p>
            <a:pPr marL="285750" indent="-285750">
              <a:buFont typeface="Wingdings" panose="05000000000000000000" pitchFamily="2" charset="2"/>
              <a:buChar char="Ø"/>
            </a:pPr>
            <a:r>
              <a:rPr lang="en-IN" dirty="0"/>
              <a:t>Combining mortgage(17,659) and own(3,058) categories shows that 20,717 individuals have some from of home ownership</a:t>
            </a:r>
          </a:p>
          <a:p>
            <a:endParaRPr lang="en-IN" dirty="0"/>
          </a:p>
          <a:p>
            <a:pPr marL="285750" indent="-285750">
              <a:buFont typeface="Wingdings" panose="05000000000000000000" pitchFamily="2" charset="2"/>
              <a:buChar char="Ø"/>
            </a:pPr>
            <a:r>
              <a:rPr lang="en-IN" dirty="0"/>
              <a:t>These high number of mortgage indicates that a substantial portion of populations has long-term financials commitments related to housing.</a:t>
            </a:r>
          </a:p>
        </p:txBody>
      </p:sp>
    </p:spTree>
    <p:extLst>
      <p:ext uri="{BB962C8B-B14F-4D97-AF65-F5344CB8AC3E}">
        <p14:creationId xmlns:p14="http://schemas.microsoft.com/office/powerpoint/2010/main" val="53385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A0CDA-9B44-4F70-97C9-6F9A1D2AC254}"/>
              </a:ext>
            </a:extLst>
          </p:cNvPr>
          <p:cNvSpPr>
            <a:spLocks noGrp="1"/>
          </p:cNvSpPr>
          <p:nvPr>
            <p:ph type="title"/>
          </p:nvPr>
        </p:nvSpPr>
        <p:spPr>
          <a:xfrm>
            <a:off x="1205949" y="106017"/>
            <a:ext cx="9766852" cy="543340"/>
          </a:xfrm>
          <a:solidFill>
            <a:schemeClr val="tx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pPr algn="ctr"/>
            <a:r>
              <a:rPr lang="en-IN" sz="4000" b="1" dirty="0">
                <a:solidFill>
                  <a:schemeClr val="tx1"/>
                </a:solidFill>
              </a:rPr>
              <a:t>Excel Dashboard</a:t>
            </a:r>
          </a:p>
        </p:txBody>
      </p:sp>
      <p:pic>
        <p:nvPicPr>
          <p:cNvPr id="4" name="Picture 3">
            <a:extLst>
              <a:ext uri="{FF2B5EF4-FFF2-40B4-BE49-F238E27FC236}">
                <a16:creationId xmlns:a16="http://schemas.microsoft.com/office/drawing/2014/main" id="{09B1C753-12A0-4DFF-97AD-12DC71AC802B}"/>
              </a:ext>
            </a:extLst>
          </p:cNvPr>
          <p:cNvPicPr>
            <a:picLocks noChangeAspect="1"/>
          </p:cNvPicPr>
          <p:nvPr/>
        </p:nvPicPr>
        <p:blipFill rotWithShape="1">
          <a:blip r:embed="rId2">
            <a:extLst>
              <a:ext uri="{28A0092B-C50C-407E-A947-70E740481C1C}">
                <a14:useLocalDpi xmlns:a14="http://schemas.microsoft.com/office/drawing/2010/main" val="0"/>
              </a:ext>
            </a:extLst>
          </a:blip>
          <a:srcRect l="26" t="28161" r="23497" b="2794"/>
          <a:stretch/>
        </p:blipFill>
        <p:spPr>
          <a:xfrm>
            <a:off x="1205948" y="795131"/>
            <a:ext cx="9766852" cy="5837908"/>
          </a:xfrm>
          <a:prstGeom prst="rect">
            <a:avLst/>
          </a:prstGeom>
        </p:spPr>
      </p:pic>
      <p:pic>
        <p:nvPicPr>
          <p:cNvPr id="5" name="Picture 4">
            <a:extLst>
              <a:ext uri="{FF2B5EF4-FFF2-40B4-BE49-F238E27FC236}">
                <a16:creationId xmlns:a16="http://schemas.microsoft.com/office/drawing/2014/main" id="{BA5872CB-5EC8-4CC7-A1AA-1DDF1203BE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3113" y="106018"/>
            <a:ext cx="1298714" cy="543340"/>
          </a:xfrm>
          <a:prstGeom prst="rect">
            <a:avLst/>
          </a:prstGeom>
        </p:spPr>
      </p:pic>
    </p:spTree>
    <p:extLst>
      <p:ext uri="{BB962C8B-B14F-4D97-AF65-F5344CB8AC3E}">
        <p14:creationId xmlns:p14="http://schemas.microsoft.com/office/powerpoint/2010/main" val="3565700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FEB98-E7CD-4705-B77F-9B869FC65650}"/>
              </a:ext>
            </a:extLst>
          </p:cNvPr>
          <p:cNvSpPr>
            <a:spLocks noGrp="1"/>
          </p:cNvSpPr>
          <p:nvPr>
            <p:ph type="title"/>
          </p:nvPr>
        </p:nvSpPr>
        <p:spPr>
          <a:xfrm>
            <a:off x="1192698" y="152402"/>
            <a:ext cx="9939130" cy="642728"/>
          </a:xfrm>
          <a:solidFill>
            <a:schemeClr val="tx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6">
              <a:shade val="50000"/>
            </a:schemeClr>
          </a:lnRef>
          <a:fillRef idx="1">
            <a:schemeClr val="accent6"/>
          </a:fillRef>
          <a:effectRef idx="0">
            <a:schemeClr val="accent6"/>
          </a:effectRef>
          <a:fontRef idx="minor">
            <a:schemeClr val="lt1"/>
          </a:fontRef>
        </p:style>
        <p:txBody>
          <a:bodyPr>
            <a:normAutofit/>
          </a:bodyPr>
          <a:lstStyle/>
          <a:p>
            <a:pPr algn="ctr"/>
            <a:r>
              <a:rPr lang="en-IN" b="1" dirty="0">
                <a:solidFill>
                  <a:srgbClr val="0070C0"/>
                </a:solidFill>
              </a:rPr>
              <a:t>Tableau Dashboard</a:t>
            </a:r>
          </a:p>
        </p:txBody>
      </p:sp>
      <p:pic>
        <p:nvPicPr>
          <p:cNvPr id="4" name="Picture 3">
            <a:extLst>
              <a:ext uri="{FF2B5EF4-FFF2-40B4-BE49-F238E27FC236}">
                <a16:creationId xmlns:a16="http://schemas.microsoft.com/office/drawing/2014/main" id="{494EB82D-B6C9-4BD4-A7EE-C727282B9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697" y="1007166"/>
            <a:ext cx="9939130" cy="5698434"/>
          </a:xfrm>
          <a:prstGeom prst="rect">
            <a:avLst/>
          </a:prstGeom>
        </p:spPr>
      </p:pic>
      <p:pic>
        <p:nvPicPr>
          <p:cNvPr id="5" name="Picture 4">
            <a:extLst>
              <a:ext uri="{FF2B5EF4-FFF2-40B4-BE49-F238E27FC236}">
                <a16:creationId xmlns:a16="http://schemas.microsoft.com/office/drawing/2014/main" id="{3B030F05-C6C9-4509-9E49-AF6ECF5C7F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817" y="152400"/>
            <a:ext cx="1537254" cy="642728"/>
          </a:xfrm>
          <a:prstGeom prst="rect">
            <a:avLst/>
          </a:prstGeom>
        </p:spPr>
      </p:pic>
    </p:spTree>
    <p:extLst>
      <p:ext uri="{BB962C8B-B14F-4D97-AF65-F5344CB8AC3E}">
        <p14:creationId xmlns:p14="http://schemas.microsoft.com/office/powerpoint/2010/main" val="2950552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D6507-83F8-4A42-9023-1209F220C472}"/>
              </a:ext>
            </a:extLst>
          </p:cNvPr>
          <p:cNvSpPr>
            <a:spLocks noGrp="1"/>
          </p:cNvSpPr>
          <p:nvPr>
            <p:ph type="title"/>
          </p:nvPr>
        </p:nvSpPr>
        <p:spPr>
          <a:xfrm>
            <a:off x="1166191" y="171952"/>
            <a:ext cx="10058400" cy="636431"/>
          </a:xfrm>
          <a:solidFill>
            <a:schemeClr val="tx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IN" b="1" dirty="0">
                <a:solidFill>
                  <a:srgbClr val="002060"/>
                </a:solidFill>
              </a:rPr>
              <a:t>POWER BI DASHBOARD</a:t>
            </a:r>
          </a:p>
        </p:txBody>
      </p:sp>
      <p:pic>
        <p:nvPicPr>
          <p:cNvPr id="8" name="Picture 7">
            <a:extLst>
              <a:ext uri="{FF2B5EF4-FFF2-40B4-BE49-F238E27FC236}">
                <a16:creationId xmlns:a16="http://schemas.microsoft.com/office/drawing/2014/main" id="{E5E6CF96-28CA-44A4-A19C-B97654C51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191" y="927653"/>
            <a:ext cx="10058400" cy="5758396"/>
          </a:xfrm>
          <a:prstGeom prst="rect">
            <a:avLst/>
          </a:prstGeom>
        </p:spPr>
      </p:pic>
      <p:pic>
        <p:nvPicPr>
          <p:cNvPr id="12" name="Picture 11">
            <a:extLst>
              <a:ext uri="{FF2B5EF4-FFF2-40B4-BE49-F238E27FC236}">
                <a16:creationId xmlns:a16="http://schemas.microsoft.com/office/drawing/2014/main" id="{CEEA2CC8-8428-4FE8-93BF-2C809FC74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304" y="171951"/>
            <a:ext cx="1378226" cy="636432"/>
          </a:xfrm>
          <a:prstGeom prst="rect">
            <a:avLst/>
          </a:prstGeom>
        </p:spPr>
      </p:pic>
    </p:spTree>
    <p:extLst>
      <p:ext uri="{BB962C8B-B14F-4D97-AF65-F5344CB8AC3E}">
        <p14:creationId xmlns:p14="http://schemas.microsoft.com/office/powerpoint/2010/main" val="3386855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7D59F-E29C-445C-90E4-FD67902D8F8F}"/>
              </a:ext>
            </a:extLst>
          </p:cNvPr>
          <p:cNvSpPr>
            <a:spLocks noGrp="1"/>
          </p:cNvSpPr>
          <p:nvPr>
            <p:ph type="title"/>
          </p:nvPr>
        </p:nvSpPr>
        <p:spPr>
          <a:xfrm>
            <a:off x="1260087" y="105692"/>
            <a:ext cx="9132039" cy="747654"/>
          </a:xfrm>
          <a:solidFill>
            <a:schemeClr val="tx1"/>
          </a:solidFill>
          <a:ln>
            <a:solidFill>
              <a:schemeClr val="accent3">
                <a:lumMod val="40000"/>
                <a:lumOff val="60000"/>
              </a:schemeClr>
            </a:solidFill>
          </a:ln>
          <a:effectLst>
            <a:outerShdw blurRad="44450" dist="27940" dir="5400000" algn="ctr">
              <a:srgbClr val="000000">
                <a:alpha val="32000"/>
              </a:srgbClr>
            </a:outerShdw>
          </a:effectLst>
          <a:scene3d>
            <a:camera prst="perspectiveFront"/>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a:normAutofit/>
          </a:bodyPr>
          <a:lstStyle/>
          <a:p>
            <a:pPr algn="ctr"/>
            <a:r>
              <a:rPr lang="en-IN" b="1" dirty="0"/>
              <a:t>          </a:t>
            </a:r>
            <a:r>
              <a:rPr lang="en-IN" b="1" dirty="0">
                <a:solidFill>
                  <a:schemeClr val="accent3">
                    <a:lumMod val="50000"/>
                  </a:schemeClr>
                </a:solidFill>
              </a:rPr>
              <a:t>Dashboard</a:t>
            </a:r>
          </a:p>
        </p:txBody>
      </p:sp>
      <p:pic>
        <p:nvPicPr>
          <p:cNvPr id="5" name="Content Placeholder 4">
            <a:extLst>
              <a:ext uri="{FF2B5EF4-FFF2-40B4-BE49-F238E27FC236}">
                <a16:creationId xmlns:a16="http://schemas.microsoft.com/office/drawing/2014/main" id="{493C8516-A6E5-4A5F-9B28-0BCEA5358F7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478" t="31200" r="26695" b="30344"/>
          <a:stretch/>
        </p:blipFill>
        <p:spPr>
          <a:xfrm>
            <a:off x="1444488" y="1338470"/>
            <a:ext cx="4293704" cy="1356012"/>
          </a:xfrm>
          <a:prstGeom prst="wedgeRoundRectCallout">
            <a:avLst/>
          </a:prstGeom>
          <a:ln>
            <a:solidFill>
              <a:srgbClr val="FFC000"/>
            </a:solidFill>
          </a:ln>
        </p:spPr>
      </p:pic>
      <p:sp>
        <p:nvSpPr>
          <p:cNvPr id="6" name="Speech Bubble: Rectangle with Corners Rounded 5">
            <a:extLst>
              <a:ext uri="{FF2B5EF4-FFF2-40B4-BE49-F238E27FC236}">
                <a16:creationId xmlns:a16="http://schemas.microsoft.com/office/drawing/2014/main" id="{30A5F79F-CABF-4E3A-AE35-773862143ADD}"/>
              </a:ext>
            </a:extLst>
          </p:cNvPr>
          <p:cNvSpPr>
            <a:spLocks noChangeAspect="1"/>
          </p:cNvSpPr>
          <p:nvPr/>
        </p:nvSpPr>
        <p:spPr>
          <a:xfrm rot="21420912">
            <a:off x="4431876" y="1960218"/>
            <a:ext cx="980661" cy="33462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2"/>
                </a:solidFill>
              </a:rPr>
              <a:t>KPI-1</a:t>
            </a:r>
          </a:p>
        </p:txBody>
      </p:sp>
      <p:pic>
        <p:nvPicPr>
          <p:cNvPr id="9" name="Picture 8">
            <a:extLst>
              <a:ext uri="{FF2B5EF4-FFF2-40B4-BE49-F238E27FC236}">
                <a16:creationId xmlns:a16="http://schemas.microsoft.com/office/drawing/2014/main" id="{3F819012-C4FF-4478-AEE5-6BE86C1CB757}"/>
              </a:ext>
            </a:extLst>
          </p:cNvPr>
          <p:cNvPicPr>
            <a:picLocks noChangeAspect="1"/>
          </p:cNvPicPr>
          <p:nvPr/>
        </p:nvPicPr>
        <p:blipFill rotWithShape="1">
          <a:blip r:embed="rId3">
            <a:extLst>
              <a:ext uri="{28A0092B-C50C-407E-A947-70E740481C1C}">
                <a14:useLocalDpi xmlns:a14="http://schemas.microsoft.com/office/drawing/2010/main" val="0"/>
              </a:ext>
            </a:extLst>
          </a:blip>
          <a:srcRect l="19892" t="24849" r="44110" b="59785"/>
          <a:stretch/>
        </p:blipFill>
        <p:spPr>
          <a:xfrm>
            <a:off x="6096000" y="1397086"/>
            <a:ext cx="4388893" cy="1238780"/>
          </a:xfrm>
          <a:prstGeom prst="wedgeRoundRectCallout">
            <a:avLst/>
          </a:prstGeom>
          <a:ln>
            <a:solidFill>
              <a:srgbClr val="FFC000"/>
            </a:solidFill>
          </a:ln>
        </p:spPr>
      </p:pic>
      <p:pic>
        <p:nvPicPr>
          <p:cNvPr id="11" name="Picture 10">
            <a:extLst>
              <a:ext uri="{FF2B5EF4-FFF2-40B4-BE49-F238E27FC236}">
                <a16:creationId xmlns:a16="http://schemas.microsoft.com/office/drawing/2014/main" id="{4580F22E-26CA-41EE-9962-11C617BC8305}"/>
              </a:ext>
            </a:extLst>
          </p:cNvPr>
          <p:cNvPicPr>
            <a:picLocks noChangeAspect="1"/>
          </p:cNvPicPr>
          <p:nvPr/>
        </p:nvPicPr>
        <p:blipFill rotWithShape="1">
          <a:blip r:embed="rId4">
            <a:extLst>
              <a:ext uri="{28A0092B-C50C-407E-A947-70E740481C1C}">
                <a14:useLocalDpi xmlns:a14="http://schemas.microsoft.com/office/drawing/2010/main" val="0"/>
              </a:ext>
            </a:extLst>
          </a:blip>
          <a:srcRect l="20109" t="26134" r="37826" b="58822"/>
          <a:stretch/>
        </p:blipFill>
        <p:spPr>
          <a:xfrm>
            <a:off x="2866674" y="3041969"/>
            <a:ext cx="5707483" cy="1238779"/>
          </a:xfrm>
          <a:prstGeom prst="wedgeRoundRectCallout">
            <a:avLst/>
          </a:prstGeom>
          <a:solidFill>
            <a:schemeClr val="accent2"/>
          </a:solidFill>
          <a:ln>
            <a:solidFill>
              <a:srgbClr val="FFC000"/>
            </a:solidFill>
          </a:ln>
        </p:spPr>
      </p:pic>
      <p:pic>
        <p:nvPicPr>
          <p:cNvPr id="13" name="Picture 12">
            <a:extLst>
              <a:ext uri="{FF2B5EF4-FFF2-40B4-BE49-F238E27FC236}">
                <a16:creationId xmlns:a16="http://schemas.microsoft.com/office/drawing/2014/main" id="{9CC38933-C43F-496C-9DB7-23A1AD54A4E8}"/>
              </a:ext>
            </a:extLst>
          </p:cNvPr>
          <p:cNvPicPr>
            <a:picLocks noChangeAspect="1"/>
          </p:cNvPicPr>
          <p:nvPr/>
        </p:nvPicPr>
        <p:blipFill rotWithShape="1">
          <a:blip r:embed="rId5">
            <a:extLst>
              <a:ext uri="{28A0092B-C50C-407E-A947-70E740481C1C}">
                <a14:useLocalDpi xmlns:a14="http://schemas.microsoft.com/office/drawing/2010/main" val="0"/>
              </a:ext>
            </a:extLst>
          </a:blip>
          <a:srcRect l="20238" t="38809" r="44545" b="44779"/>
          <a:stretch/>
        </p:blipFill>
        <p:spPr>
          <a:xfrm>
            <a:off x="1260088" y="4686851"/>
            <a:ext cx="4460328" cy="1660940"/>
          </a:xfrm>
          <a:prstGeom prst="wedgeRoundRectCallout">
            <a:avLst/>
          </a:prstGeom>
          <a:ln>
            <a:solidFill>
              <a:srgbClr val="FFC000"/>
            </a:solidFill>
          </a:ln>
        </p:spPr>
      </p:pic>
      <p:pic>
        <p:nvPicPr>
          <p:cNvPr id="15" name="Picture 14">
            <a:extLst>
              <a:ext uri="{FF2B5EF4-FFF2-40B4-BE49-F238E27FC236}">
                <a16:creationId xmlns:a16="http://schemas.microsoft.com/office/drawing/2014/main" id="{EB8E931A-B4C4-4815-88CE-EEFB12421EC3}"/>
              </a:ext>
            </a:extLst>
          </p:cNvPr>
          <p:cNvPicPr>
            <a:picLocks noChangeAspect="1"/>
          </p:cNvPicPr>
          <p:nvPr/>
        </p:nvPicPr>
        <p:blipFill rotWithShape="1">
          <a:blip r:embed="rId5">
            <a:extLst>
              <a:ext uri="{28A0092B-C50C-407E-A947-70E740481C1C}">
                <a14:useLocalDpi xmlns:a14="http://schemas.microsoft.com/office/drawing/2010/main" val="0"/>
              </a:ext>
            </a:extLst>
          </a:blip>
          <a:srcRect l="20218" t="56915" r="43804" b="29355"/>
          <a:stretch/>
        </p:blipFill>
        <p:spPr>
          <a:xfrm>
            <a:off x="6005653" y="4686850"/>
            <a:ext cx="4386473" cy="1660940"/>
          </a:xfrm>
          <a:prstGeom prst="wedgeRoundRectCallout">
            <a:avLst/>
          </a:prstGeom>
          <a:ln>
            <a:solidFill>
              <a:srgbClr val="FFC000"/>
            </a:solidFill>
          </a:ln>
        </p:spPr>
      </p:pic>
      <p:sp>
        <p:nvSpPr>
          <p:cNvPr id="16" name="Speech Bubble: Oval 15">
            <a:extLst>
              <a:ext uri="{FF2B5EF4-FFF2-40B4-BE49-F238E27FC236}">
                <a16:creationId xmlns:a16="http://schemas.microsoft.com/office/drawing/2014/main" id="{511AFB09-CB44-4577-A663-69BC7120C0ED}"/>
              </a:ext>
            </a:extLst>
          </p:cNvPr>
          <p:cNvSpPr/>
          <p:nvPr/>
        </p:nvSpPr>
        <p:spPr>
          <a:xfrm>
            <a:off x="9316278" y="1589022"/>
            <a:ext cx="901148" cy="327853"/>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2"/>
                </a:solidFill>
              </a:rPr>
              <a:t>KPI-2</a:t>
            </a:r>
          </a:p>
        </p:txBody>
      </p:sp>
      <p:sp>
        <p:nvSpPr>
          <p:cNvPr id="17" name="Speech Bubble: Oval 16">
            <a:extLst>
              <a:ext uri="{FF2B5EF4-FFF2-40B4-BE49-F238E27FC236}">
                <a16:creationId xmlns:a16="http://schemas.microsoft.com/office/drawing/2014/main" id="{2167C779-591A-41D7-9239-275F01157BE8}"/>
              </a:ext>
            </a:extLst>
          </p:cNvPr>
          <p:cNvSpPr/>
          <p:nvPr/>
        </p:nvSpPr>
        <p:spPr>
          <a:xfrm>
            <a:off x="7606748" y="3591339"/>
            <a:ext cx="848139" cy="450574"/>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2"/>
                </a:solidFill>
              </a:rPr>
              <a:t>KPI-3</a:t>
            </a:r>
          </a:p>
        </p:txBody>
      </p:sp>
      <p:sp>
        <p:nvSpPr>
          <p:cNvPr id="18" name="Speech Bubble: Oval 17">
            <a:extLst>
              <a:ext uri="{FF2B5EF4-FFF2-40B4-BE49-F238E27FC236}">
                <a16:creationId xmlns:a16="http://schemas.microsoft.com/office/drawing/2014/main" id="{4F011155-E126-4BA7-A7A8-BF63B40ADFB1}"/>
              </a:ext>
            </a:extLst>
          </p:cNvPr>
          <p:cNvSpPr/>
          <p:nvPr/>
        </p:nvSpPr>
        <p:spPr>
          <a:xfrm>
            <a:off x="4691270" y="4991779"/>
            <a:ext cx="901147" cy="30909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a:solidFill>
                  <a:schemeClr val="bg2"/>
                </a:solidFill>
              </a:rPr>
              <a:t>KPI-4</a:t>
            </a:r>
          </a:p>
        </p:txBody>
      </p:sp>
      <p:sp>
        <p:nvSpPr>
          <p:cNvPr id="19" name="Speech Bubble: Oval 18">
            <a:extLst>
              <a:ext uri="{FF2B5EF4-FFF2-40B4-BE49-F238E27FC236}">
                <a16:creationId xmlns:a16="http://schemas.microsoft.com/office/drawing/2014/main" id="{370CAAD7-61BC-48A8-826D-23D567A4B44F}"/>
              </a:ext>
            </a:extLst>
          </p:cNvPr>
          <p:cNvSpPr/>
          <p:nvPr/>
        </p:nvSpPr>
        <p:spPr>
          <a:xfrm>
            <a:off x="9316278" y="4991779"/>
            <a:ext cx="901148" cy="30909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a:solidFill>
                  <a:schemeClr val="bg2"/>
                </a:solidFill>
              </a:rPr>
              <a:t>KPI-5</a:t>
            </a:r>
          </a:p>
        </p:txBody>
      </p:sp>
      <p:pic>
        <p:nvPicPr>
          <p:cNvPr id="22" name="Picture 21">
            <a:extLst>
              <a:ext uri="{FF2B5EF4-FFF2-40B4-BE49-F238E27FC236}">
                <a16:creationId xmlns:a16="http://schemas.microsoft.com/office/drawing/2014/main" id="{21088330-0253-400B-AAF8-BB71333132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0087" y="122377"/>
            <a:ext cx="3576955" cy="730969"/>
          </a:xfrm>
          <a:prstGeom prst="rect">
            <a:avLst/>
          </a:prstGeom>
          <a:solidFill>
            <a:schemeClr val="accent1">
              <a:lumMod val="40000"/>
              <a:lumOff val="60000"/>
            </a:schemeClr>
          </a:solidFill>
        </p:spPr>
      </p:pic>
    </p:spTree>
    <p:extLst>
      <p:ext uri="{BB962C8B-B14F-4D97-AF65-F5344CB8AC3E}">
        <p14:creationId xmlns:p14="http://schemas.microsoft.com/office/powerpoint/2010/main" val="1768583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E8AA23-C6D0-4A65-BB40-9D4E37A30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3112" y="526774"/>
            <a:ext cx="7765775" cy="50623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46449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1FECA-8AF8-42F7-B95F-233BA418418D}"/>
              </a:ext>
            </a:extLst>
          </p:cNvPr>
          <p:cNvSpPr>
            <a:spLocks noGrp="1"/>
          </p:cNvSpPr>
          <p:nvPr>
            <p:ph type="ctrTitle"/>
          </p:nvPr>
        </p:nvSpPr>
        <p:spPr>
          <a:xfrm>
            <a:off x="1748754" y="2739885"/>
            <a:ext cx="6480846" cy="3077820"/>
          </a:xfrm>
        </p:spPr>
        <p:txBody>
          <a:bodyPr>
            <a:normAutofit/>
          </a:bodyPr>
          <a:lstStyle/>
          <a:p>
            <a:pPr algn="l"/>
            <a:r>
              <a:rPr lang="en-IN" sz="1800" dirty="0"/>
              <a:t>This project is an in-depth analysis of bank loan data, aimed at uncovering key insights in to loan issuance trends, customer credit behaviour, and financial performance metrics. The analysis combines SQL, Tableau, Excel and Power BI for data extraction and transformation into data visualization,</a:t>
            </a:r>
            <a:br>
              <a:rPr lang="en-IN" sz="1800" dirty="0"/>
            </a:br>
            <a:r>
              <a:rPr lang="en-IN" sz="1800" dirty="0"/>
              <a:t>providing a comprehensive overview of loan trends over time, the financial health of different customer segments and risk assessment across various loan grades. This projects serves as a crucial tool for understanding the dynamics of loan portfolios and guiding strategic decision-making in the financial sector.</a:t>
            </a:r>
          </a:p>
        </p:txBody>
      </p:sp>
      <p:sp>
        <p:nvSpPr>
          <p:cNvPr id="3" name="Subtitle 2">
            <a:extLst>
              <a:ext uri="{FF2B5EF4-FFF2-40B4-BE49-F238E27FC236}">
                <a16:creationId xmlns:a16="http://schemas.microsoft.com/office/drawing/2014/main" id="{A8574B81-6250-4DFD-A4EA-59485DE11C2B}"/>
              </a:ext>
            </a:extLst>
          </p:cNvPr>
          <p:cNvSpPr>
            <a:spLocks noGrp="1"/>
          </p:cNvSpPr>
          <p:nvPr>
            <p:ph type="subTitle" idx="1"/>
          </p:nvPr>
        </p:nvSpPr>
        <p:spPr>
          <a:xfrm>
            <a:off x="2255439" y="1328531"/>
            <a:ext cx="5357600" cy="805069"/>
          </a:xfrm>
        </p:spPr>
        <p:txBody>
          <a:bodyPr>
            <a:normAutofit/>
          </a:bodyPr>
          <a:lstStyle/>
          <a:p>
            <a:pPr lvl="1"/>
            <a:r>
              <a:rPr lang="en-IN" sz="3600" b="1" dirty="0">
                <a:solidFill>
                  <a:srgbClr val="FFFF00"/>
                </a:solidFill>
              </a:rPr>
              <a:t>INTRODUCTION</a:t>
            </a:r>
          </a:p>
        </p:txBody>
      </p:sp>
      <p:pic>
        <p:nvPicPr>
          <p:cNvPr id="5" name="Picture 4">
            <a:extLst>
              <a:ext uri="{FF2B5EF4-FFF2-40B4-BE49-F238E27FC236}">
                <a16:creationId xmlns:a16="http://schemas.microsoft.com/office/drawing/2014/main" id="{F5523775-A3D5-4BC6-9920-C17772D313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722" y="2446682"/>
            <a:ext cx="3220278" cy="32070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2E327568-8C13-47B3-AF69-62505AC19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753" y="119269"/>
            <a:ext cx="6480846" cy="9409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63383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EFC5ED58-A3B4-4BE1-9001-270FDFD314C8}"/>
              </a:ext>
            </a:extLst>
          </p:cNvPr>
          <p:cNvGraphicFramePr/>
          <p:nvPr>
            <p:extLst>
              <p:ext uri="{D42A27DB-BD31-4B8C-83A1-F6EECF244321}">
                <p14:modId xmlns:p14="http://schemas.microsoft.com/office/powerpoint/2010/main" val="894341241"/>
              </p:ext>
            </p:extLst>
          </p:nvPr>
        </p:nvGraphicFramePr>
        <p:xfrm>
          <a:off x="1632091" y="513826"/>
          <a:ext cx="3970986" cy="8909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0EBB0855-07CD-40BC-A676-966271235B05}"/>
              </a:ext>
            </a:extLst>
          </p:cNvPr>
          <p:cNvGraphicFramePr/>
          <p:nvPr>
            <p:extLst>
              <p:ext uri="{D42A27DB-BD31-4B8C-83A1-F6EECF244321}">
                <p14:modId xmlns:p14="http://schemas.microsoft.com/office/powerpoint/2010/main" val="487285816"/>
              </p:ext>
            </p:extLst>
          </p:nvPr>
        </p:nvGraphicFramePr>
        <p:xfrm>
          <a:off x="1629838" y="2156289"/>
          <a:ext cx="3971874" cy="408663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2" name="Picture 21">
            <a:extLst>
              <a:ext uri="{FF2B5EF4-FFF2-40B4-BE49-F238E27FC236}">
                <a16:creationId xmlns:a16="http://schemas.microsoft.com/office/drawing/2014/main" id="{655C15F3-3B37-460D-80BC-5940F4F3974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48176" y="2156290"/>
            <a:ext cx="2466975" cy="1847850"/>
          </a:xfrm>
          <a:prstGeom prst="rect">
            <a:avLst/>
          </a:prstGeom>
        </p:spPr>
      </p:pic>
      <p:pic>
        <p:nvPicPr>
          <p:cNvPr id="24" name="Picture 23">
            <a:extLst>
              <a:ext uri="{FF2B5EF4-FFF2-40B4-BE49-F238E27FC236}">
                <a16:creationId xmlns:a16="http://schemas.microsoft.com/office/drawing/2014/main" id="{C431733B-5D5D-4212-AECB-EC7CB2B3722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576226" y="4176003"/>
            <a:ext cx="2557668" cy="2066925"/>
          </a:xfrm>
          <a:prstGeom prst="rect">
            <a:avLst/>
          </a:prstGeom>
        </p:spPr>
      </p:pic>
      <p:pic>
        <p:nvPicPr>
          <p:cNvPr id="26" name="Picture 25">
            <a:extLst>
              <a:ext uri="{FF2B5EF4-FFF2-40B4-BE49-F238E27FC236}">
                <a16:creationId xmlns:a16="http://schemas.microsoft.com/office/drawing/2014/main" id="{689F7ED5-2407-495A-86CE-96D23FD1DF8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48175" y="4176003"/>
            <a:ext cx="2466975" cy="2066924"/>
          </a:xfrm>
          <a:prstGeom prst="rect">
            <a:avLst/>
          </a:prstGeom>
        </p:spPr>
      </p:pic>
      <p:pic>
        <p:nvPicPr>
          <p:cNvPr id="28" name="Picture 27">
            <a:extLst>
              <a:ext uri="{FF2B5EF4-FFF2-40B4-BE49-F238E27FC236}">
                <a16:creationId xmlns:a16="http://schemas.microsoft.com/office/drawing/2014/main" id="{C0435DE7-94B8-449D-9F85-308EAF501A3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514519" y="2156290"/>
            <a:ext cx="2619375" cy="1847849"/>
          </a:xfrm>
          <a:prstGeom prst="rect">
            <a:avLst/>
          </a:prstGeom>
        </p:spPr>
      </p:pic>
    </p:spTree>
    <p:extLst>
      <p:ext uri="{BB962C8B-B14F-4D97-AF65-F5344CB8AC3E}">
        <p14:creationId xmlns:p14="http://schemas.microsoft.com/office/powerpoint/2010/main" val="1006298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F1815-58D1-40A5-822A-A5D07A423079}"/>
              </a:ext>
            </a:extLst>
          </p:cNvPr>
          <p:cNvSpPr>
            <a:spLocks noGrp="1"/>
          </p:cNvSpPr>
          <p:nvPr>
            <p:ph type="title"/>
          </p:nvPr>
        </p:nvSpPr>
        <p:spPr>
          <a:xfrm>
            <a:off x="1985203" y="218661"/>
            <a:ext cx="7956550" cy="1077913"/>
          </a:xfrm>
        </p:spPr>
        <p:txBody>
          <a:bodyPr>
            <a:normAutofit fontScale="90000"/>
          </a:bodyPr>
          <a:lstStyle/>
          <a:p>
            <a:pPr algn="ctr"/>
            <a:r>
              <a:rPr lang="en-IN" b="1" dirty="0">
                <a:solidFill>
                  <a:srgbClr val="FFC000"/>
                </a:solidFill>
              </a:rPr>
              <a:t>DATASETS  </a:t>
            </a:r>
            <a:br>
              <a:rPr lang="en-IN" dirty="0"/>
            </a:br>
            <a:r>
              <a:rPr lang="en-IN" sz="1800" dirty="0"/>
              <a:t>FINANCE_1 AND FINANCE_2 ARE THE TWO DATASETS USED FOR ANALYSIS</a:t>
            </a:r>
            <a:r>
              <a:rPr lang="en-IN" dirty="0"/>
              <a:t>.</a:t>
            </a:r>
          </a:p>
        </p:txBody>
      </p:sp>
      <p:sp>
        <p:nvSpPr>
          <p:cNvPr id="22" name="Text Placeholder 21">
            <a:extLst>
              <a:ext uri="{FF2B5EF4-FFF2-40B4-BE49-F238E27FC236}">
                <a16:creationId xmlns:a16="http://schemas.microsoft.com/office/drawing/2014/main" id="{5949661B-8D76-4E85-A6AD-2784834571E8}"/>
              </a:ext>
            </a:extLst>
          </p:cNvPr>
          <p:cNvSpPr>
            <a:spLocks noGrp="1"/>
          </p:cNvSpPr>
          <p:nvPr>
            <p:ph type="body" idx="1"/>
          </p:nvPr>
        </p:nvSpPr>
        <p:spPr>
          <a:xfrm>
            <a:off x="1629853" y="1695729"/>
            <a:ext cx="3896467" cy="713818"/>
          </a:xfrm>
        </p:spPr>
        <p:txBody>
          <a:bodyPr/>
          <a:lstStyle/>
          <a:p>
            <a:pPr algn="ctr"/>
            <a:r>
              <a:rPr lang="en-IN" b="1" dirty="0">
                <a:solidFill>
                  <a:srgbClr val="FFC000"/>
                </a:solidFill>
              </a:rPr>
              <a:t>FINANCE-1</a:t>
            </a:r>
          </a:p>
        </p:txBody>
      </p:sp>
      <p:pic>
        <p:nvPicPr>
          <p:cNvPr id="18" name="Content Placeholder 17">
            <a:extLst>
              <a:ext uri="{FF2B5EF4-FFF2-40B4-BE49-F238E27FC236}">
                <a16:creationId xmlns:a16="http://schemas.microsoft.com/office/drawing/2014/main" id="{50E49419-976E-4F05-88D2-51FFE3212C05}"/>
              </a:ext>
            </a:extLst>
          </p:cNvPr>
          <p:cNvPicPr>
            <a:picLocks noGrp="1" noChangeAspect="1"/>
          </p:cNvPicPr>
          <p:nvPr>
            <p:ph sz="half" idx="2"/>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2244" t="21795" r="-1576" b="6809"/>
          <a:stretch/>
        </p:blipFill>
        <p:spPr>
          <a:xfrm>
            <a:off x="1192696" y="2851330"/>
            <a:ext cx="4770782" cy="3681991"/>
          </a:xfrm>
        </p:spPr>
      </p:pic>
      <p:sp>
        <p:nvSpPr>
          <p:cNvPr id="5" name="Text Placeholder 4">
            <a:extLst>
              <a:ext uri="{FF2B5EF4-FFF2-40B4-BE49-F238E27FC236}">
                <a16:creationId xmlns:a16="http://schemas.microsoft.com/office/drawing/2014/main" id="{796AC39A-6F1B-47D7-A5CD-365EE210B134}"/>
              </a:ext>
            </a:extLst>
          </p:cNvPr>
          <p:cNvSpPr>
            <a:spLocks noGrp="1"/>
          </p:cNvSpPr>
          <p:nvPr>
            <p:ph type="body" sz="quarter" idx="3"/>
          </p:nvPr>
        </p:nvSpPr>
        <p:spPr>
          <a:xfrm>
            <a:off x="6588125" y="1696760"/>
            <a:ext cx="3900487" cy="712787"/>
          </a:xfrm>
        </p:spPr>
        <p:txBody>
          <a:bodyPr/>
          <a:lstStyle/>
          <a:p>
            <a:pPr algn="ctr"/>
            <a:r>
              <a:rPr lang="en-IN" b="1" dirty="0">
                <a:solidFill>
                  <a:srgbClr val="FFC000"/>
                </a:solidFill>
              </a:rPr>
              <a:t>FINANCE-2</a:t>
            </a:r>
          </a:p>
        </p:txBody>
      </p:sp>
      <p:pic>
        <p:nvPicPr>
          <p:cNvPr id="25" name="Content Placeholder 24">
            <a:extLst>
              <a:ext uri="{FF2B5EF4-FFF2-40B4-BE49-F238E27FC236}">
                <a16:creationId xmlns:a16="http://schemas.microsoft.com/office/drawing/2014/main" id="{91F58627-9D81-4FAA-BFFC-C0A44496BC12}"/>
              </a:ext>
            </a:extLst>
          </p:cNvPr>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t="28471" b="-2108"/>
          <a:stretch/>
        </p:blipFill>
        <p:spPr>
          <a:xfrm>
            <a:off x="6096001" y="2851331"/>
            <a:ext cx="5102086" cy="3788008"/>
          </a:xfrm>
        </p:spPr>
      </p:pic>
    </p:spTree>
    <p:extLst>
      <p:ext uri="{BB962C8B-B14F-4D97-AF65-F5344CB8AC3E}">
        <p14:creationId xmlns:p14="http://schemas.microsoft.com/office/powerpoint/2010/main" val="3205040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7E610EB-F8E2-4D6E-BB6A-A7E2203A7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21"/>
            <a:ext cx="1007165" cy="5097117"/>
          </a:xfrm>
          <a:prstGeom prst="rect">
            <a:avLst/>
          </a:prstGeom>
          <a:ln>
            <a:noFill/>
          </a:ln>
          <a:effectLst>
            <a:softEdge rad="112500"/>
          </a:effectLst>
        </p:spPr>
      </p:pic>
      <p:pic>
        <p:nvPicPr>
          <p:cNvPr id="13" name="Picture 12">
            <a:extLst>
              <a:ext uri="{FF2B5EF4-FFF2-40B4-BE49-F238E27FC236}">
                <a16:creationId xmlns:a16="http://schemas.microsoft.com/office/drawing/2014/main" id="{C21C4971-6E82-44AD-B10D-2C5F5A9732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115339"/>
            <a:ext cx="1007165" cy="1724438"/>
          </a:xfrm>
          <a:prstGeom prst="rect">
            <a:avLst/>
          </a:prstGeom>
          <a:ln>
            <a:noFill/>
          </a:ln>
          <a:effectLst>
            <a:softEdge rad="112500"/>
          </a:effectLst>
        </p:spPr>
      </p:pic>
      <p:sp>
        <p:nvSpPr>
          <p:cNvPr id="4" name="Title 3">
            <a:extLst>
              <a:ext uri="{FF2B5EF4-FFF2-40B4-BE49-F238E27FC236}">
                <a16:creationId xmlns:a16="http://schemas.microsoft.com/office/drawing/2014/main" id="{56C75ED4-01EA-44D7-98A6-DC19B91A9F33}"/>
              </a:ext>
            </a:extLst>
          </p:cNvPr>
          <p:cNvSpPr>
            <a:spLocks noGrp="1"/>
          </p:cNvSpPr>
          <p:nvPr>
            <p:ph type="title"/>
          </p:nvPr>
        </p:nvSpPr>
        <p:spPr>
          <a:xfrm>
            <a:off x="2368625" y="343508"/>
            <a:ext cx="7958331" cy="650405"/>
          </a:xfr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a:r>
              <a:rPr lang="en-IN" b="1" dirty="0">
                <a:solidFill>
                  <a:srgbClr val="002060"/>
                </a:solidFill>
              </a:rPr>
              <a:t>DATA CLEANING</a:t>
            </a:r>
          </a:p>
        </p:txBody>
      </p:sp>
      <p:sp>
        <p:nvSpPr>
          <p:cNvPr id="3" name="Subtitle 2">
            <a:extLst>
              <a:ext uri="{FF2B5EF4-FFF2-40B4-BE49-F238E27FC236}">
                <a16:creationId xmlns:a16="http://schemas.microsoft.com/office/drawing/2014/main" id="{6DEC55E6-4C11-4474-9633-3D98C7B662A5}"/>
              </a:ext>
            </a:extLst>
          </p:cNvPr>
          <p:cNvSpPr>
            <a:spLocks noGrp="1"/>
          </p:cNvSpPr>
          <p:nvPr>
            <p:ph idx="1"/>
          </p:nvPr>
        </p:nvSpPr>
        <p:spPr>
          <a:xfrm>
            <a:off x="2368624" y="1293661"/>
            <a:ext cx="7958331" cy="5097116"/>
          </a:xfrm>
          <a:solidFill>
            <a:schemeClr val="bg2">
              <a:lumMod val="90000"/>
              <a:lumOff val="1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457200" indent="-457200">
              <a:buClr>
                <a:srgbClr val="FF0000"/>
              </a:buClr>
              <a:buFont typeface="+mj-lt"/>
              <a:buAutoNum type="arabicPeriod"/>
            </a:pPr>
            <a:r>
              <a:rPr lang="en-IN" dirty="0">
                <a:solidFill>
                  <a:srgbClr val="FFC000"/>
                </a:solidFill>
              </a:rPr>
              <a:t>Removing redundant columns</a:t>
            </a:r>
            <a:r>
              <a:rPr lang="en-IN" dirty="0"/>
              <a:t>:- </a:t>
            </a:r>
            <a:r>
              <a:rPr lang="en-IN" dirty="0" err="1"/>
              <a:t>desc</a:t>
            </a:r>
            <a:r>
              <a:rPr lang="en-IN" dirty="0"/>
              <a:t>, payment _ plan, title, emp_ title these unnecessary columns were deleted</a:t>
            </a:r>
          </a:p>
          <a:p>
            <a:pPr marL="457200" indent="-457200">
              <a:buClr>
                <a:srgbClr val="FF0000"/>
              </a:buClr>
              <a:buFont typeface="+mj-lt"/>
              <a:buAutoNum type="arabicPeriod"/>
            </a:pPr>
            <a:r>
              <a:rPr lang="en-IN" dirty="0">
                <a:solidFill>
                  <a:srgbClr val="FFC000"/>
                </a:solidFill>
              </a:rPr>
              <a:t>Data types</a:t>
            </a:r>
            <a:r>
              <a:rPr lang="en-IN" dirty="0"/>
              <a:t>:- “issue-date” column in finance_1 sheet was changed “dd-mm-</a:t>
            </a:r>
            <a:r>
              <a:rPr lang="en-IN" dirty="0" err="1"/>
              <a:t>yyyy</a:t>
            </a:r>
            <a:r>
              <a:rPr lang="en-IN" dirty="0"/>
              <a:t>” format.</a:t>
            </a:r>
          </a:p>
          <a:p>
            <a:pPr marL="457200" indent="-457200">
              <a:buClr>
                <a:srgbClr val="FF0000"/>
              </a:buClr>
              <a:buFont typeface="+mj-lt"/>
              <a:buAutoNum type="arabicPeriod"/>
            </a:pPr>
            <a:r>
              <a:rPr lang="en-IN" dirty="0">
                <a:solidFill>
                  <a:srgbClr val="FFC000"/>
                </a:solidFill>
              </a:rPr>
              <a:t>Null values</a:t>
            </a:r>
            <a:r>
              <a:rPr lang="en-IN" dirty="0"/>
              <a:t>:- “emp _ title” column had many null values , so this column was completely deleted from the database.</a:t>
            </a:r>
          </a:p>
          <a:p>
            <a:pPr marL="0" indent="0">
              <a:buNone/>
            </a:pPr>
            <a:r>
              <a:rPr lang="en-IN" dirty="0">
                <a:solidFill>
                  <a:srgbClr val="92D050"/>
                </a:solidFill>
              </a:rPr>
              <a:t>These data cleaning steps were crucial to ensure relevance of data and give accurate results for further analysis.</a:t>
            </a:r>
          </a:p>
        </p:txBody>
      </p:sp>
    </p:spTree>
    <p:extLst>
      <p:ext uri="{BB962C8B-B14F-4D97-AF65-F5344CB8AC3E}">
        <p14:creationId xmlns:p14="http://schemas.microsoft.com/office/powerpoint/2010/main" val="794182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C96E5-BFAB-406B-BD79-7F3EB9FB3F27}"/>
              </a:ext>
            </a:extLst>
          </p:cNvPr>
          <p:cNvSpPr>
            <a:spLocks noGrp="1"/>
          </p:cNvSpPr>
          <p:nvPr>
            <p:ph type="title"/>
          </p:nvPr>
        </p:nvSpPr>
        <p:spPr>
          <a:xfrm>
            <a:off x="1493982" y="166504"/>
            <a:ext cx="8471653" cy="721392"/>
          </a:xfrm>
          <a:solidFill>
            <a:schemeClr val="bg2">
              <a:lumMod val="10000"/>
              <a:lumOff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IN" b="1" dirty="0">
                <a:solidFill>
                  <a:srgbClr val="002060"/>
                </a:solidFill>
              </a:rPr>
              <a:t>KPI’S  ADDRESSED</a:t>
            </a:r>
          </a:p>
        </p:txBody>
      </p:sp>
      <p:sp>
        <p:nvSpPr>
          <p:cNvPr id="3" name="Content Placeholder 2">
            <a:extLst>
              <a:ext uri="{FF2B5EF4-FFF2-40B4-BE49-F238E27FC236}">
                <a16:creationId xmlns:a16="http://schemas.microsoft.com/office/drawing/2014/main" id="{2C785C5C-B973-4035-AF43-1EE08FF5BE03}"/>
              </a:ext>
            </a:extLst>
          </p:cNvPr>
          <p:cNvSpPr>
            <a:spLocks noGrp="1"/>
          </p:cNvSpPr>
          <p:nvPr>
            <p:ph idx="1"/>
          </p:nvPr>
        </p:nvSpPr>
        <p:spPr>
          <a:xfrm>
            <a:off x="1493982" y="1243732"/>
            <a:ext cx="8471653" cy="4679989"/>
          </a:xfrm>
          <a:solidFill>
            <a:schemeClr val="tx1">
              <a:lumMod val="50000"/>
            </a:schemeClr>
          </a:solidFill>
          <a:scene3d>
            <a:camera prst="orthographicFront"/>
            <a:lightRig rig="threePt" dir="t"/>
          </a:scene3d>
          <a:sp3d>
            <a:bevelT w="165100" prst="coolSlant"/>
          </a:sp3d>
        </p:spPr>
        <p:txBody>
          <a:bodyPr/>
          <a:lstStyle/>
          <a:p>
            <a:r>
              <a:rPr lang="en-IN" dirty="0"/>
              <a:t>KPI 1 :- Year Wise Loan Status</a:t>
            </a:r>
          </a:p>
          <a:p>
            <a:r>
              <a:rPr lang="en-IN" dirty="0"/>
              <a:t>KPI 2 :- Grade &amp; Sub Grade Wise Revolving Balance</a:t>
            </a:r>
          </a:p>
          <a:p>
            <a:r>
              <a:rPr lang="en-IN" dirty="0"/>
              <a:t>KPI 3 :- Total Payment for Verified status Vs Total Payment for Non-Verified Status</a:t>
            </a:r>
          </a:p>
          <a:p>
            <a:r>
              <a:rPr lang="en-IN" dirty="0"/>
              <a:t>KPI 4 :- State Wise  &amp; Month Wise Loan  Status</a:t>
            </a:r>
          </a:p>
          <a:p>
            <a:r>
              <a:rPr lang="en-IN" dirty="0"/>
              <a:t>KPI 5 :- Home Ownership by Last payment Date stats</a:t>
            </a:r>
          </a:p>
        </p:txBody>
      </p:sp>
    </p:spTree>
    <p:extLst>
      <p:ext uri="{BB962C8B-B14F-4D97-AF65-F5344CB8AC3E}">
        <p14:creationId xmlns:p14="http://schemas.microsoft.com/office/powerpoint/2010/main" val="1329937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5F97A5AC-9A0E-4B6D-A31A-BA49E437B124}"/>
              </a:ext>
            </a:extLst>
          </p:cNvPr>
          <p:cNvGraphicFramePr/>
          <p:nvPr>
            <p:extLst>
              <p:ext uri="{D42A27DB-BD31-4B8C-83A1-F6EECF244321}">
                <p14:modId xmlns:p14="http://schemas.microsoft.com/office/powerpoint/2010/main" val="3578729963"/>
              </p:ext>
            </p:extLst>
          </p:nvPr>
        </p:nvGraphicFramePr>
        <p:xfrm>
          <a:off x="1803425" y="1325217"/>
          <a:ext cx="8201966" cy="48105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ubtitle 2">
            <a:extLst>
              <a:ext uri="{FF2B5EF4-FFF2-40B4-BE49-F238E27FC236}">
                <a16:creationId xmlns:a16="http://schemas.microsoft.com/office/drawing/2014/main" id="{F396FC5B-7F39-4EFD-8421-4C50A93DF960}"/>
              </a:ext>
            </a:extLst>
          </p:cNvPr>
          <p:cNvSpPr>
            <a:spLocks noGrp="1"/>
          </p:cNvSpPr>
          <p:nvPr>
            <p:ph type="subTitle" idx="4294967295"/>
          </p:nvPr>
        </p:nvSpPr>
        <p:spPr>
          <a:xfrm>
            <a:off x="1803425" y="224961"/>
            <a:ext cx="8201966" cy="811213"/>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a:normAutofit/>
          </a:bodyPr>
          <a:lstStyle/>
          <a:p>
            <a:pPr algn="ctr"/>
            <a:r>
              <a:rPr lang="en-IN" sz="3600" b="1" dirty="0">
                <a:solidFill>
                  <a:srgbClr val="002060"/>
                </a:solidFill>
              </a:rPr>
              <a:t>Our Findings</a:t>
            </a:r>
          </a:p>
        </p:txBody>
      </p:sp>
    </p:spTree>
    <p:extLst>
      <p:ext uri="{BB962C8B-B14F-4D97-AF65-F5344CB8AC3E}">
        <p14:creationId xmlns:p14="http://schemas.microsoft.com/office/powerpoint/2010/main" val="2529408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763F8-5541-4095-AA0A-4BFD28D64897}"/>
              </a:ext>
            </a:extLst>
          </p:cNvPr>
          <p:cNvSpPr>
            <a:spLocks noGrp="1"/>
          </p:cNvSpPr>
          <p:nvPr>
            <p:ph type="title"/>
          </p:nvPr>
        </p:nvSpPr>
        <p:spPr>
          <a:xfrm>
            <a:off x="1033670" y="76407"/>
            <a:ext cx="10124660" cy="904254"/>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r>
              <a:rPr lang="en-IN" sz="3200" dirty="0">
                <a:highlight>
                  <a:srgbClr val="808080"/>
                </a:highlight>
              </a:rPr>
              <a:t>KPI 1 :- YEAR WISE LOAN AMOUNT S</a:t>
            </a:r>
            <a:r>
              <a:rPr lang="en-IN" dirty="0">
                <a:highlight>
                  <a:srgbClr val="808080"/>
                </a:highlight>
              </a:rPr>
              <a:t>TATUS</a:t>
            </a:r>
          </a:p>
        </p:txBody>
      </p:sp>
      <p:graphicFrame>
        <p:nvGraphicFramePr>
          <p:cNvPr id="8" name="Content Placeholder 7">
            <a:extLst>
              <a:ext uri="{FF2B5EF4-FFF2-40B4-BE49-F238E27FC236}">
                <a16:creationId xmlns:a16="http://schemas.microsoft.com/office/drawing/2014/main" id="{5A6199C4-CEA4-4B5E-BD71-FA12EFA7CD17}"/>
              </a:ext>
            </a:extLst>
          </p:cNvPr>
          <p:cNvGraphicFramePr>
            <a:graphicFrameLocks noGrp="1"/>
          </p:cNvGraphicFramePr>
          <p:nvPr>
            <p:ph idx="1"/>
            <p:extLst>
              <p:ext uri="{D42A27DB-BD31-4B8C-83A1-F6EECF244321}">
                <p14:modId xmlns:p14="http://schemas.microsoft.com/office/powerpoint/2010/main" val="2593420830"/>
              </p:ext>
            </p:extLst>
          </p:nvPr>
        </p:nvGraphicFramePr>
        <p:xfrm>
          <a:off x="5327375" y="1219201"/>
          <a:ext cx="5738190" cy="3997325"/>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8409D079-BC1A-49C3-9772-CBAFA59640E0}"/>
              </a:ext>
            </a:extLst>
          </p:cNvPr>
          <p:cNvPicPr>
            <a:picLocks noChangeAspect="1"/>
          </p:cNvPicPr>
          <p:nvPr/>
        </p:nvPicPr>
        <p:blipFill>
          <a:blip r:embed="rId3"/>
          <a:stretch>
            <a:fillRect/>
          </a:stretch>
        </p:blipFill>
        <p:spPr>
          <a:xfrm>
            <a:off x="1033670" y="1219201"/>
            <a:ext cx="4068417" cy="275645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11" name="Picture 10">
            <a:extLst>
              <a:ext uri="{FF2B5EF4-FFF2-40B4-BE49-F238E27FC236}">
                <a16:creationId xmlns:a16="http://schemas.microsoft.com/office/drawing/2014/main" id="{9482A915-7291-4CC1-A2B2-482B392D85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7983" y="76407"/>
            <a:ext cx="821635" cy="519941"/>
          </a:xfrm>
          <a:prstGeom prst="rect">
            <a:avLst/>
          </a:prstGeom>
        </p:spPr>
      </p:pic>
      <p:sp>
        <p:nvSpPr>
          <p:cNvPr id="12" name="TextBox 11">
            <a:extLst>
              <a:ext uri="{FF2B5EF4-FFF2-40B4-BE49-F238E27FC236}">
                <a16:creationId xmlns:a16="http://schemas.microsoft.com/office/drawing/2014/main" id="{D94F4D3F-632A-4D1F-872C-431EE057CB7A}"/>
              </a:ext>
            </a:extLst>
          </p:cNvPr>
          <p:cNvSpPr txBox="1"/>
          <p:nvPr/>
        </p:nvSpPr>
        <p:spPr>
          <a:xfrm>
            <a:off x="1033670" y="5645426"/>
            <a:ext cx="10031895" cy="1077218"/>
          </a:xfrm>
          <a:prstGeom prst="rect">
            <a:avLst/>
          </a:prstGeom>
          <a:noFill/>
        </p:spPr>
        <p:txBody>
          <a:bodyPr wrap="square" rtlCol="0">
            <a:spAutoFit/>
          </a:bodyPr>
          <a:lstStyle/>
          <a:p>
            <a:pPr marL="285750" indent="-285750">
              <a:buClr>
                <a:srgbClr val="FFC000"/>
              </a:buClr>
              <a:buFont typeface="Arial" panose="020B0604020202020204" pitchFamily="34" charset="0"/>
              <a:buChar char="•"/>
            </a:pPr>
            <a:r>
              <a:rPr lang="en-IN" sz="1600" dirty="0"/>
              <a:t>The chart indicates significant increase in the total sum of loan amounts issued from 2007 to 2011.</a:t>
            </a:r>
          </a:p>
          <a:p>
            <a:pPr>
              <a:buClr>
                <a:srgbClr val="FFC000"/>
              </a:buClr>
            </a:pPr>
            <a:endParaRPr lang="en-IN" sz="1600" dirty="0"/>
          </a:p>
          <a:p>
            <a:pPr marL="285750" indent="-285750">
              <a:buClr>
                <a:srgbClr val="FFC000"/>
              </a:buClr>
              <a:buFont typeface="Arial" panose="020B0604020202020204" pitchFamily="34" charset="0"/>
              <a:buChar char="•"/>
            </a:pPr>
            <a:r>
              <a:rPr lang="en-IN" sz="1600" dirty="0"/>
              <a:t>There’s just notice increase in loan amounts from 2007 to 2009. The most dramatic growth occurs between 2010  and 2011 when the total amount doubles itself.</a:t>
            </a:r>
          </a:p>
        </p:txBody>
      </p:sp>
    </p:spTree>
    <p:extLst>
      <p:ext uri="{BB962C8B-B14F-4D97-AF65-F5344CB8AC3E}">
        <p14:creationId xmlns:p14="http://schemas.microsoft.com/office/powerpoint/2010/main" val="3209963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D7F8A-E6AE-4EEE-ACE7-E825E6CE2140}"/>
              </a:ext>
            </a:extLst>
          </p:cNvPr>
          <p:cNvSpPr>
            <a:spLocks noGrp="1"/>
          </p:cNvSpPr>
          <p:nvPr>
            <p:ph type="title"/>
          </p:nvPr>
        </p:nvSpPr>
        <p:spPr>
          <a:xfrm>
            <a:off x="1099930" y="119271"/>
            <a:ext cx="10164418" cy="662608"/>
          </a:xfrm>
          <a:solidFill>
            <a:schemeClr val="accent3"/>
          </a:solidFill>
          <a:ln>
            <a:solidFill>
              <a:schemeClr val="accent3"/>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numCol="2">
            <a:normAutofit fontScale="90000"/>
          </a:bodyPr>
          <a:lstStyle/>
          <a:p>
            <a:pPr algn="ctr"/>
            <a:r>
              <a:rPr lang="en-IN" sz="2400" dirty="0">
                <a:solidFill>
                  <a:schemeClr val="bg2">
                    <a:lumMod val="90000"/>
                    <a:lumOff val="10000"/>
                  </a:schemeClr>
                </a:solidFill>
              </a:rPr>
              <a:t>                            KPI 2 :- GRADE/SUB-GRADE WISE REVOLVING BALANCE</a:t>
            </a:r>
          </a:p>
        </p:txBody>
      </p:sp>
      <p:pic>
        <p:nvPicPr>
          <p:cNvPr id="4" name="Picture 3">
            <a:extLst>
              <a:ext uri="{FF2B5EF4-FFF2-40B4-BE49-F238E27FC236}">
                <a16:creationId xmlns:a16="http://schemas.microsoft.com/office/drawing/2014/main" id="{E5797F39-E810-4F8A-82B6-2F25C1115F51}"/>
              </a:ext>
            </a:extLst>
          </p:cNvPr>
          <p:cNvPicPr>
            <a:picLocks noChangeAspect="1"/>
          </p:cNvPicPr>
          <p:nvPr/>
        </p:nvPicPr>
        <p:blipFill rotWithShape="1">
          <a:blip r:embed="rId2">
            <a:extLst>
              <a:ext uri="{28A0092B-C50C-407E-A947-70E740481C1C}">
                <a14:useLocalDpi xmlns:a14="http://schemas.microsoft.com/office/drawing/2010/main" val="0"/>
              </a:ext>
            </a:extLst>
          </a:blip>
          <a:srcRect l="27065" t="26480" r="12175" b="8357"/>
          <a:stretch/>
        </p:blipFill>
        <p:spPr>
          <a:xfrm>
            <a:off x="1099930" y="908102"/>
            <a:ext cx="10164418" cy="4233742"/>
          </a:xfrm>
          <a:prstGeom prst="rect">
            <a:avLst/>
          </a:prstGeom>
        </p:spPr>
      </p:pic>
      <p:sp>
        <p:nvSpPr>
          <p:cNvPr id="5" name="TextBox 4">
            <a:extLst>
              <a:ext uri="{FF2B5EF4-FFF2-40B4-BE49-F238E27FC236}">
                <a16:creationId xmlns:a16="http://schemas.microsoft.com/office/drawing/2014/main" id="{14C6FEFC-AF9C-4B3D-AFD9-B362F713723C}"/>
              </a:ext>
            </a:extLst>
          </p:cNvPr>
          <p:cNvSpPr txBox="1"/>
          <p:nvPr/>
        </p:nvSpPr>
        <p:spPr>
          <a:xfrm>
            <a:off x="1292086" y="5272790"/>
            <a:ext cx="9607827" cy="1354217"/>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IN" sz="1600" dirty="0"/>
              <a:t>The chart indicates that Grade A and Grade B have highest total revolving balances, with subgrade A4,A5 being the highest in grade A, Similarly, B3,B4,B5 in Grade B.</a:t>
            </a:r>
          </a:p>
          <a:p>
            <a:pPr>
              <a:buClr>
                <a:srgbClr val="FF0000"/>
              </a:buClr>
            </a:pPr>
            <a:endParaRPr lang="en-IN" sz="1600" dirty="0"/>
          </a:p>
          <a:p>
            <a:pPr marL="285750" indent="-285750">
              <a:buClr>
                <a:srgbClr val="FF0000"/>
              </a:buClr>
              <a:buFont typeface="Wingdings" panose="05000000000000000000" pitchFamily="2" charset="2"/>
              <a:buChar char="Ø"/>
            </a:pPr>
            <a:r>
              <a:rPr lang="en-IN" sz="1600" dirty="0"/>
              <a:t>On the contrary, Grade F and G are having the lowest revolving balances with F5 and G5 being the lowest in their respective grade</a:t>
            </a:r>
            <a:r>
              <a:rPr lang="en-IN" dirty="0"/>
              <a:t>s.</a:t>
            </a:r>
          </a:p>
        </p:txBody>
      </p:sp>
      <p:pic>
        <p:nvPicPr>
          <p:cNvPr id="6" name="Picture 5">
            <a:extLst>
              <a:ext uri="{FF2B5EF4-FFF2-40B4-BE49-F238E27FC236}">
                <a16:creationId xmlns:a16="http://schemas.microsoft.com/office/drawing/2014/main" id="{83799269-315E-4BC4-824B-5E2931B20D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2085" y="119271"/>
            <a:ext cx="1914941" cy="657885"/>
          </a:xfrm>
          <a:prstGeom prst="rect">
            <a:avLst/>
          </a:prstGeom>
        </p:spPr>
      </p:pic>
    </p:spTree>
    <p:extLst>
      <p:ext uri="{BB962C8B-B14F-4D97-AF65-F5344CB8AC3E}">
        <p14:creationId xmlns:p14="http://schemas.microsoft.com/office/powerpoint/2010/main" val="268279159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runge 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olidFill>
        <a:blipFill rotWithShape="1">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
  <TotalTime>448</TotalTime>
  <Words>640</Words>
  <Application>Microsoft Office PowerPoint</Application>
  <PresentationFormat>Widescreen</PresentationFormat>
  <Paragraphs>65</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Rounded MT Bold</vt:lpstr>
      <vt:lpstr>MS Shell Dlg 2</vt:lpstr>
      <vt:lpstr>Wingdings</vt:lpstr>
      <vt:lpstr>Wingdings 3</vt:lpstr>
      <vt:lpstr>Madison</vt:lpstr>
      <vt:lpstr>PowerPoint Presentation</vt:lpstr>
      <vt:lpstr>This project is an in-depth analysis of bank loan data, aimed at uncovering key insights in to loan issuance trends, customer credit behaviour, and financial performance metrics. The analysis combines SQL, Tableau, Excel and Power BI for data extraction and transformation into data visualization, providing a comprehensive overview of loan trends over time, the financial health of different customer segments and risk assessment across various loan grades. This projects serves as a crucial tool for understanding the dynamics of loan portfolios and guiding strategic decision-making in the financial sector.</vt:lpstr>
      <vt:lpstr>PowerPoint Presentation</vt:lpstr>
      <vt:lpstr>DATASETS   FINANCE_1 AND FINANCE_2 ARE THE TWO DATASETS USED FOR ANALYSIS.</vt:lpstr>
      <vt:lpstr>DATA CLEANING</vt:lpstr>
      <vt:lpstr>KPI’S  ADDRESSED</vt:lpstr>
      <vt:lpstr>PowerPoint Presentation</vt:lpstr>
      <vt:lpstr>KPI 1 :- YEAR WISE LOAN AMOUNT STATUS</vt:lpstr>
      <vt:lpstr>                            KPI 2 :- GRADE/SUB-GRADE WISE REVOLVING BALANCE</vt:lpstr>
      <vt:lpstr>KPI-3 :- VERIFIED &amp; NON- VERIFIED PAYMENTS</vt:lpstr>
      <vt:lpstr>KPI:- 4 STATE &amp; MONTH WISE LOAN STATUS</vt:lpstr>
      <vt:lpstr> KPI-5 :- HOME OWNERSHIP BY LAST PAYMENT DATE STATUS</vt:lpstr>
      <vt:lpstr>Excel Dashboard</vt:lpstr>
      <vt:lpstr>Tableau Dashboard</vt:lpstr>
      <vt:lpstr>POWER BI DASHBOARD</vt:lpstr>
      <vt:lpstr>          Dashboard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Loan Analytics Presented By Group-2</dc:title>
  <dc:creator>Windows User</dc:creator>
  <cp:lastModifiedBy>Windows User</cp:lastModifiedBy>
  <cp:revision>51</cp:revision>
  <dcterms:created xsi:type="dcterms:W3CDTF">2025-07-23T08:43:29Z</dcterms:created>
  <dcterms:modified xsi:type="dcterms:W3CDTF">2025-07-26T09:13:07Z</dcterms:modified>
</cp:coreProperties>
</file>